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0"/>
  </p:notesMasterIdLst>
  <p:handoutMasterIdLst>
    <p:handoutMasterId r:id="rId11"/>
  </p:handoutMasterIdLst>
  <p:sldIdLst>
    <p:sldId id="256" r:id="rId3"/>
    <p:sldId id="351" r:id="rId4"/>
    <p:sldId id="358" r:id="rId5"/>
    <p:sldId id="360" r:id="rId6"/>
    <p:sldId id="362" r:id="rId7"/>
    <p:sldId id="363" r:id="rId8"/>
    <p:sldId id="364" r:id="rId9"/>
  </p:sldIdLst>
  <p:sldSz cx="12192000" cy="6858000"/>
  <p:notesSz cx="6807200" cy="9939338"/>
  <p:embeddedFontLst>
    <p:embeddedFont>
      <p:font typeface="Book Antiqua" panose="02040602050305030304" pitchFamily="18" charset="0"/>
      <p:regular r:id="rId12"/>
      <p:bold r:id="rId13"/>
      <p:italic r:id="rId14"/>
      <p:boldItalic r:id="rId15"/>
    </p:embeddedFont>
    <p:embeddedFont>
      <p:font typeface="微軟正黑體" panose="020B0604030504040204" pitchFamily="34" charset="-120"/>
      <p:regular r:id="rId16"/>
      <p:bold r:id="rId17"/>
    </p:embeddedFont>
    <p:embeddedFont>
      <p:font typeface="標楷體" panose="03000509000000000000" pitchFamily="65" charset="-12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275">
          <p15:clr>
            <a:srgbClr val="A4A3A4"/>
          </p15:clr>
        </p15:guide>
        <p15:guide id="2" orient="horz" pos="1548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hP8pRPkHo/B8zoVXcKwfXsqopr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83C4"/>
    <a:srgbClr val="6699FF"/>
    <a:srgbClr val="CC99FF"/>
    <a:srgbClr val="FFF9EE"/>
    <a:srgbClr val="33CCFF"/>
    <a:srgbClr val="93BFB7"/>
    <a:srgbClr val="E24C4B"/>
    <a:srgbClr val="FFCCC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6400" autoAdjust="0"/>
  </p:normalViewPr>
  <p:slideViewPr>
    <p:cSldViewPr snapToGrid="0">
      <p:cViewPr varScale="1">
        <p:scale>
          <a:sx n="106" d="100"/>
          <a:sy n="106" d="100"/>
        </p:scale>
        <p:origin x="810" y="78"/>
      </p:cViewPr>
      <p:guideLst>
        <p:guide pos="227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63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6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6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2BD4A-0F93-4287-BE9F-99700C2DC769}" type="datetimeFigureOut">
              <a:rPr lang="zh-TW" altLang="en-US" smtClean="0"/>
              <a:t>2026/10/16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D896A-3059-4C5B-97B1-D1169E4E9E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096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082" y="0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396" cy="391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1814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13695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396" cy="3913425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80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980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7066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49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39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7324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4e3f0182f1b091a_0:notes"/>
          <p:cNvSpPr txBox="1">
            <a:spLocks noGrp="1"/>
          </p:cNvSpPr>
          <p:nvPr>
            <p:ph type="body" idx="1"/>
          </p:nvPr>
        </p:nvSpPr>
        <p:spPr>
          <a:xfrm>
            <a:off x="680403" y="4782900"/>
            <a:ext cx="5446500" cy="39135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e3f0182f1b091a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75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標題及物件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5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5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2400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標題投影片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5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6" name="Google Shape;26;p5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9349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574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兩項物件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79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比對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63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2784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7146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5267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0434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標題及直排文字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265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78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5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4;p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4540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-12" y="-11"/>
            <a:ext cx="12192002" cy="6858000"/>
            <a:chOff x="0" y="0"/>
            <a:chExt cx="12192002" cy="6858000"/>
          </a:xfrm>
        </p:grpSpPr>
        <p:pic>
          <p:nvPicPr>
            <p:cNvPr id="89" name="Google Shape;89;p1"/>
            <p:cNvPicPr preferRelativeResize="0"/>
            <p:nvPr/>
          </p:nvPicPr>
          <p:blipFill rotWithShape="1">
            <a:blip r:embed="rId3">
              <a:alphaModFix/>
            </a:blip>
            <a:srcRect t="49257" r="3110" b="6422"/>
            <a:stretch/>
          </p:blipFill>
          <p:spPr>
            <a:xfrm>
              <a:off x="0" y="0"/>
              <a:ext cx="12192002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4">
              <a:alphaModFix/>
            </a:blip>
            <a:srcRect l="77042" t="1852" r="6206" b="85778"/>
            <a:stretch/>
          </p:blipFill>
          <p:spPr>
            <a:xfrm rot="10">
              <a:off x="3445414" y="261873"/>
              <a:ext cx="1447123" cy="1382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5">
              <a:alphaModFix/>
            </a:blip>
            <a:srcRect l="76460" t="14390" r="6522" b="73057"/>
            <a:stretch/>
          </p:blipFill>
          <p:spPr>
            <a:xfrm>
              <a:off x="5055650" y="178675"/>
              <a:ext cx="1447123" cy="1382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6">
              <a:alphaModFix/>
            </a:blip>
            <a:srcRect l="65993" t="16275" r="24360" b="71839"/>
            <a:stretch/>
          </p:blipFill>
          <p:spPr>
            <a:xfrm>
              <a:off x="54293" y="4855169"/>
              <a:ext cx="920109" cy="16053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1"/>
          <p:cNvSpPr txBox="1"/>
          <p:nvPr/>
        </p:nvSpPr>
        <p:spPr>
          <a:xfrm>
            <a:off x="1598571" y="4015483"/>
            <a:ext cx="9325861" cy="18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 eaLnBrk="1" hangingPunct="1"/>
            <a:r>
              <a:rPr lang="zh-TW" altLang="en-US" sz="5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國際事務處</a:t>
            </a: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0">
            <a:off x="316802" y="261843"/>
            <a:ext cx="1447123" cy="138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5">
            <a:alphaModFix/>
          </a:blip>
          <a:srcRect l="76460" t="14390" r="6522" b="73057"/>
          <a:stretch/>
        </p:blipFill>
        <p:spPr>
          <a:xfrm>
            <a:off x="1835161" y="178726"/>
            <a:ext cx="1447123" cy="138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l="57723" t="6878" r="23025" b="86340"/>
          <a:stretch/>
        </p:blipFill>
        <p:spPr>
          <a:xfrm>
            <a:off x="10044933" y="90938"/>
            <a:ext cx="1840899" cy="91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8">
            <a:alphaModFix/>
          </a:blip>
          <a:srcRect l="18609" t="17569" r="20526" b="74765"/>
          <a:stretch/>
        </p:blipFill>
        <p:spPr>
          <a:xfrm>
            <a:off x="860267" y="1917615"/>
            <a:ext cx="10802471" cy="18288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2242415" y="2092434"/>
            <a:ext cx="9111385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國立臺中教育大學</a:t>
            </a:r>
          </a:p>
        </p:txBody>
      </p:sp>
      <p:sp>
        <p:nvSpPr>
          <p:cNvPr id="15" name="文字方塊 5"/>
          <p:cNvSpPr txBox="1">
            <a:spLocks noChangeArrowheads="1"/>
          </p:cNvSpPr>
          <p:nvPr/>
        </p:nvSpPr>
        <p:spPr bwMode="auto">
          <a:xfrm>
            <a:off x="5910943" y="5148409"/>
            <a:ext cx="54428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報告人：廖晨惠處長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-6235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577037" y="-1772169"/>
            <a:ext cx="1033294" cy="50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91036" y="240188"/>
            <a:ext cx="40219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外國學生現況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086650" y="891266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國籍分布圖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" name="Google Shape;155;g54e3f0182f1b091a_0">
            <a:extLst>
              <a:ext uri="{FF2B5EF4-FFF2-40B4-BE49-F238E27FC236}">
                <a16:creationId xmlns:a16="http://schemas.microsoft.com/office/drawing/2014/main" id="{F4B44887-D0F9-0128-1C1A-43FEE3BEBF43}"/>
              </a:ext>
            </a:extLst>
          </p:cNvPr>
          <p:cNvSpPr/>
          <p:nvPr/>
        </p:nvSpPr>
        <p:spPr>
          <a:xfrm>
            <a:off x="10567424" y="6630217"/>
            <a:ext cx="117600" cy="117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6;g54e3f0182f1b091a_0">
            <a:extLst>
              <a:ext uri="{FF2B5EF4-FFF2-40B4-BE49-F238E27FC236}">
                <a16:creationId xmlns:a16="http://schemas.microsoft.com/office/drawing/2014/main" id="{DD070311-EE9E-F7DD-6DAD-4FAED57924CD}"/>
              </a:ext>
            </a:extLst>
          </p:cNvPr>
          <p:cNvSpPr/>
          <p:nvPr/>
        </p:nvSpPr>
        <p:spPr>
          <a:xfrm>
            <a:off x="11163487" y="6635803"/>
            <a:ext cx="117600" cy="117600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4;g54e3f0182f1b091a_0">
            <a:extLst>
              <a:ext uri="{FF2B5EF4-FFF2-40B4-BE49-F238E27FC236}">
                <a16:creationId xmlns:a16="http://schemas.microsoft.com/office/drawing/2014/main" id="{03307A24-8401-0074-EB3E-EE26D80536A4}"/>
              </a:ext>
            </a:extLst>
          </p:cNvPr>
          <p:cNvSpPr/>
          <p:nvPr/>
        </p:nvSpPr>
        <p:spPr>
          <a:xfrm>
            <a:off x="10769904" y="663021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內容版面配置區 3">
            <a:extLst>
              <a:ext uri="{FF2B5EF4-FFF2-40B4-BE49-F238E27FC236}">
                <a16:creationId xmlns:a16="http://schemas.microsoft.com/office/drawing/2014/main" id="{942825FB-5676-2489-961E-21C25E48C1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255918"/>
              </p:ext>
            </p:extLst>
          </p:nvPr>
        </p:nvGraphicFramePr>
        <p:xfrm>
          <a:off x="1134336" y="1632959"/>
          <a:ext cx="9843471" cy="443324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0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98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501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國  籍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學士班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碩士班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博士班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總      計</a:t>
                      </a:r>
                    </a:p>
                  </a:txBody>
                  <a:tcPr marT="45690" marB="456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越南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馬來西亞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愛沙尼亞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2463878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泰國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5771774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墨西哥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17867957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韓國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330043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伊朗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印尼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捷克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土耳其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91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史瓦帝尼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046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92</a:t>
                      </a:r>
                      <a:r>
                        <a:rPr lang="zh-TW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28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39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687448" y="-1783270"/>
            <a:ext cx="830567" cy="48206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67220" y="263216"/>
            <a:ext cx="402197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僑港澳生現況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2" y="1026060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國籍分布圖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graphicFrame>
        <p:nvGraphicFramePr>
          <p:cNvPr id="2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328426"/>
              </p:ext>
            </p:extLst>
          </p:nvPr>
        </p:nvGraphicFramePr>
        <p:xfrm>
          <a:off x="1224642" y="1645990"/>
          <a:ext cx="9938845" cy="43579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87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7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18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國  籍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學士班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碩士班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博士班</a:t>
                      </a:r>
                    </a:p>
                  </a:txBody>
                  <a:tcPr marT="45690" marB="456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標楷體" pitchFamily="65" charset="-120"/>
                          <a:ea typeface="標楷體" pitchFamily="65" charset="-120"/>
                        </a:rPr>
                        <a:t>總      計</a:t>
                      </a:r>
                    </a:p>
                  </a:txBody>
                  <a:tcPr marT="45690" marB="456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馬來西亞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泰國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澳門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2463878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香港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35771774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印尼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9601107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越南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330043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緬甸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46559296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納米比亞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94784019"/>
                  </a:ext>
                </a:extLst>
              </a:tr>
              <a:tr h="396180"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82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　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Google Shape;154;g54e3f0182f1b091a_0">
            <a:extLst>
              <a:ext uri="{FF2B5EF4-FFF2-40B4-BE49-F238E27FC236}">
                <a16:creationId xmlns:a16="http://schemas.microsoft.com/office/drawing/2014/main" id="{39ACDDB4-E342-442F-5CD4-F4B2101C4EF0}"/>
              </a:ext>
            </a:extLst>
          </p:cNvPr>
          <p:cNvSpPr/>
          <p:nvPr/>
        </p:nvSpPr>
        <p:spPr>
          <a:xfrm>
            <a:off x="10562086" y="6627432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4;g54e3f0182f1b091a_0">
            <a:extLst>
              <a:ext uri="{FF2B5EF4-FFF2-40B4-BE49-F238E27FC236}">
                <a16:creationId xmlns:a16="http://schemas.microsoft.com/office/drawing/2014/main" id="{F5EBB4CE-F07F-48D4-9C89-5854F8F133FA}"/>
              </a:ext>
            </a:extLst>
          </p:cNvPr>
          <p:cNvSpPr/>
          <p:nvPr/>
        </p:nvSpPr>
        <p:spPr>
          <a:xfrm>
            <a:off x="10762553" y="6627432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5;g54e3f0182f1b091a_0">
            <a:extLst>
              <a:ext uri="{FF2B5EF4-FFF2-40B4-BE49-F238E27FC236}">
                <a16:creationId xmlns:a16="http://schemas.microsoft.com/office/drawing/2014/main" id="{B3193D92-56A3-59C4-1F3E-194EC6A58C6F}"/>
              </a:ext>
            </a:extLst>
          </p:cNvPr>
          <p:cNvSpPr/>
          <p:nvPr/>
        </p:nvSpPr>
        <p:spPr>
          <a:xfrm>
            <a:off x="10762553" y="6618693"/>
            <a:ext cx="117600" cy="117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4;g54e3f0182f1b091a_0">
            <a:extLst>
              <a:ext uri="{FF2B5EF4-FFF2-40B4-BE49-F238E27FC236}">
                <a16:creationId xmlns:a16="http://schemas.microsoft.com/office/drawing/2014/main" id="{0A8AE4E3-359F-7037-A884-451A7DCD5E89}"/>
              </a:ext>
            </a:extLst>
          </p:cNvPr>
          <p:cNvSpPr/>
          <p:nvPr/>
        </p:nvSpPr>
        <p:spPr>
          <a:xfrm>
            <a:off x="11162027" y="6636485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688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718274" y="-2957466"/>
            <a:ext cx="1033294" cy="730129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12891" y="272557"/>
            <a:ext cx="595083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本校學生出國交換現況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2" y="700385"/>
            <a:ext cx="10249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" name="Google Shape;155;g54e3f0182f1b091a_0">
            <a:extLst>
              <a:ext uri="{FF2B5EF4-FFF2-40B4-BE49-F238E27FC236}">
                <a16:creationId xmlns:a16="http://schemas.microsoft.com/office/drawing/2014/main" id="{7D6BC725-A740-A02F-23CB-F481AFAAC27F}"/>
              </a:ext>
            </a:extLst>
          </p:cNvPr>
          <p:cNvSpPr/>
          <p:nvPr/>
        </p:nvSpPr>
        <p:spPr>
          <a:xfrm>
            <a:off x="10953741" y="6625726"/>
            <a:ext cx="117600" cy="117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4;g54e3f0182f1b091a_0">
            <a:extLst>
              <a:ext uri="{FF2B5EF4-FFF2-40B4-BE49-F238E27FC236}">
                <a16:creationId xmlns:a16="http://schemas.microsoft.com/office/drawing/2014/main" id="{7B4C6679-6D55-FA9B-E0C0-67ABA789DED4}"/>
              </a:ext>
            </a:extLst>
          </p:cNvPr>
          <p:cNvSpPr/>
          <p:nvPr/>
        </p:nvSpPr>
        <p:spPr>
          <a:xfrm>
            <a:off x="10762553" y="6629433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4;g54e3f0182f1b091a_0">
            <a:extLst>
              <a:ext uri="{FF2B5EF4-FFF2-40B4-BE49-F238E27FC236}">
                <a16:creationId xmlns:a16="http://schemas.microsoft.com/office/drawing/2014/main" id="{6CE7E595-7B2C-12C3-E5BD-EE69927341DF}"/>
              </a:ext>
            </a:extLst>
          </p:cNvPr>
          <p:cNvSpPr/>
          <p:nvPr/>
        </p:nvSpPr>
        <p:spPr>
          <a:xfrm>
            <a:off x="10554595" y="6629931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6;g54e3f0182f1b091a_0">
            <a:extLst>
              <a:ext uri="{FF2B5EF4-FFF2-40B4-BE49-F238E27FC236}">
                <a16:creationId xmlns:a16="http://schemas.microsoft.com/office/drawing/2014/main" id="{E46217F9-A8FB-1385-0A5B-2EEDCACBF733}"/>
              </a:ext>
            </a:extLst>
          </p:cNvPr>
          <p:cNvSpPr/>
          <p:nvPr/>
        </p:nvSpPr>
        <p:spPr>
          <a:xfrm>
            <a:off x="11164979" y="6634775"/>
            <a:ext cx="117600" cy="117600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內容版面配置區 3">
            <a:extLst>
              <a:ext uri="{FF2B5EF4-FFF2-40B4-BE49-F238E27FC236}">
                <a16:creationId xmlns:a16="http://schemas.microsoft.com/office/drawing/2014/main" id="{6EB8181C-C0C3-34D3-7CAC-015AE72AD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596778"/>
              </p:ext>
            </p:extLst>
          </p:nvPr>
        </p:nvGraphicFramePr>
        <p:xfrm>
          <a:off x="583771" y="1550503"/>
          <a:ext cx="11198252" cy="48055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7592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4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1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0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    校</a:t>
                      </a:r>
                    </a:p>
                  </a:txBody>
                  <a:tcPr marL="91437" marR="91437" marT="45723" marB="45723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時間</a:t>
                      </a:r>
                    </a:p>
                  </a:txBody>
                  <a:tcPr marL="91437" marR="91437" marT="45723" marB="45723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人數</a:t>
                      </a:r>
                    </a:p>
                  </a:txBody>
                  <a:tcPr marL="91437" marR="91437"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日本東京學藝大學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560190186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日本大阪教育大學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3823949846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日本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茨城大學</a:t>
                      </a: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2385161134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日本相愛大學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雙聯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3/3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3045663270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韓國釜慶大學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4021874359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韓國京仁教育大學</a:t>
                      </a: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476840028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法國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University of Burgundy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4178789029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捷克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Newton University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950176931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西班牙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Universidad da Coruna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學年</a:t>
                      </a: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1/1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2061906959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西班牙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University of Valladolid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099882273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土耳其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Istanbul Aydin University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771366377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奧地利</a:t>
                      </a:r>
                      <a:r>
                        <a:rPr lang="en-US" altLang="zh-TW" sz="1600" dirty="0"/>
                        <a:t>Private University of Education</a:t>
                      </a:r>
                      <a:r>
                        <a:rPr lang="zh-TW" altLang="en-US" sz="1600" dirty="0"/>
                        <a:t> </a:t>
                      </a:r>
                      <a:r>
                        <a:rPr lang="en-US" altLang="zh-TW" sz="1600" dirty="0"/>
                        <a:t>of the Diocese Linz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797380538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奧地利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University of Applied Sciences </a:t>
                      </a:r>
                      <a:r>
                        <a:rPr lang="en-US" altLang="zh-TW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Kufstein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1674075461"/>
                  </a:ext>
                </a:extLst>
              </a:tr>
              <a:tr h="291419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加拿大</a:t>
                      </a:r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University of Regina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6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學期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035" marR="4035" marT="4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035" marR="4035" marT="4035" marB="0" anchor="ctr"/>
                </a:tc>
                <a:extLst>
                  <a:ext uri="{0D108BD9-81ED-4DB2-BD59-A6C34878D82A}">
                    <a16:rowId xmlns:a16="http://schemas.microsoft.com/office/drawing/2014/main" val="2476512449"/>
                  </a:ext>
                </a:extLst>
              </a:tr>
              <a:tr h="29563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70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2048691" y="281610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姊妹校交流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224643" y="1034738"/>
            <a:ext cx="99388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" name="Google Shape;154;g54e3f0182f1b091a_0">
            <a:extLst>
              <a:ext uri="{FF2B5EF4-FFF2-40B4-BE49-F238E27FC236}">
                <a16:creationId xmlns:a16="http://schemas.microsoft.com/office/drawing/2014/main" id="{38DBB4B7-9BEA-5395-C421-9EE296562E0A}"/>
              </a:ext>
            </a:extLst>
          </p:cNvPr>
          <p:cNvSpPr/>
          <p:nvPr/>
        </p:nvSpPr>
        <p:spPr>
          <a:xfrm>
            <a:off x="10769904" y="6631396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4;g54e3f0182f1b091a_0">
            <a:extLst>
              <a:ext uri="{FF2B5EF4-FFF2-40B4-BE49-F238E27FC236}">
                <a16:creationId xmlns:a16="http://schemas.microsoft.com/office/drawing/2014/main" id="{09CC14C3-FB36-DA47-0C09-DFF0BEB5CE7A}"/>
              </a:ext>
            </a:extLst>
          </p:cNvPr>
          <p:cNvSpPr/>
          <p:nvPr/>
        </p:nvSpPr>
        <p:spPr>
          <a:xfrm>
            <a:off x="10562086" y="662074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E1A66A67-38EA-42B8-D248-4F5E86AE4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7181510"/>
              </p:ext>
            </p:extLst>
          </p:nvPr>
        </p:nvGraphicFramePr>
        <p:xfrm>
          <a:off x="1224642" y="1704988"/>
          <a:ext cx="9938848" cy="455963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42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177776320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60192733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536845186"/>
                    </a:ext>
                  </a:extLst>
                </a:gridCol>
                <a:gridCol w="1242356">
                  <a:extLst>
                    <a:ext uri="{9D8B030D-6E8A-4147-A177-3AD203B41FA5}">
                      <a16:colId xmlns:a16="http://schemas.microsoft.com/office/drawing/2014/main" val="3923152446"/>
                    </a:ext>
                  </a:extLst>
                </a:gridCol>
              </a:tblGrid>
              <a:tr h="3863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國籍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標楷體" pitchFamily="65" charset="-120"/>
                          <a:ea typeface="標楷體" pitchFamily="65" charset="-120"/>
                        </a:rPr>
                        <a:t>數量</a:t>
                      </a:r>
                    </a:p>
                  </a:txBody>
                  <a:tcPr marT="45739" marB="457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中國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奧地利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印尼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紐西蘭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823949846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日本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17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蒙古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柬埔寨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捷克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581455621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韓國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16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英國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加拿大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拉脫維亞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4021874359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泰國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37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澳洲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俄羅斯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菲律賓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4037976527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越南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20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美國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西班牙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馬來西亞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2516688837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巴基斯坦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法國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立陶宛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羅馬尼亞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1632393748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印度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伊朗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土耳其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9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德國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3864006746"/>
                  </a:ext>
                </a:extLst>
              </a:tr>
              <a:tr h="4557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巴西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芬蘭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孟加拉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比利時</a:t>
                      </a:r>
                    </a:p>
                  </a:txBody>
                  <a:tcPr marT="45739" marB="4573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 anchor="ctr"/>
                </a:tc>
                <a:extLst>
                  <a:ext uri="{0D108BD9-81ED-4DB2-BD59-A6C34878D82A}">
                    <a16:rowId xmlns:a16="http://schemas.microsoft.com/office/drawing/2014/main" val="1673720201"/>
                  </a:ext>
                </a:extLst>
              </a:tr>
              <a:tr h="486915"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合計</a:t>
                      </a: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268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9" marB="4573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02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" y="-8063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05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1976263" y="263504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僑外生統計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7887855" y="978983"/>
            <a:ext cx="32756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0" name="文字方塊 4"/>
          <p:cNvSpPr txBox="1">
            <a:spLocks noChangeArrowheads="1"/>
          </p:cNvSpPr>
          <p:nvPr/>
        </p:nvSpPr>
        <p:spPr bwMode="auto">
          <a:xfrm>
            <a:off x="1105766" y="991144"/>
            <a:ext cx="5599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學年度第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學期僑外生就讀系所人數統計</a:t>
            </a:r>
          </a:p>
        </p:txBody>
      </p:sp>
      <p:graphicFrame>
        <p:nvGraphicFramePr>
          <p:cNvPr id="24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38759"/>
              </p:ext>
            </p:extLst>
          </p:nvPr>
        </p:nvGraphicFramePr>
        <p:xfrm>
          <a:off x="1105765" y="1399053"/>
          <a:ext cx="10080001" cy="507477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01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7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377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2692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        系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總計</a:t>
                      </a:r>
                      <a:endParaRPr lang="zh-TW" altLang="en-US" sz="105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        系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6" marR="91436" marT="45708" marB="4570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zh-TW" altLang="en-US" sz="1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總計</a:t>
                      </a:r>
                      <a:endParaRPr lang="zh-TW" altLang="en-US" sz="105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6" marR="91436" marT="45708" marB="4570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語文教育學系華語文教學碩士班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教育學系課程與教學碩士班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教育學系博士班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77307622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特殊教育學系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R="0" algn="l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高等教育經營管理碩士學位學程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lang="zh-TW" altLang="en-US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0</a:t>
                      </a:r>
                      <a:endParaRPr lang="zh-TW" altLang="en-US" sz="1200" b="0" i="0" u="none" strike="noStrike" cap="non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2971449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特殊教育學系碩士班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國際經營管理碩班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(IMBA)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諮商與應用心理學系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幼兒教育學系碩士班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諮商與應用心理學系碩士班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幼兒教育學系早期療育碩士班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區域與社會發展學系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區域與社會發展學系碩士班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台灣語文學系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教育測驗統計研究所碩士班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教育測驗統計研究所博士班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文化創意產業設計與營運學系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事業經營管理碩士班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國際企業學系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科學教育與應用學系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66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永續觀光暨遊憩管理碩士學位學程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資訊工程學系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美術學系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資訊工程學系碩士班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美術學系碩士班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數位內容科技學系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數位內容科技學系碩士班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4221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語文教育學系碩士班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51117462"/>
                  </a:ext>
                </a:extLst>
              </a:tr>
            </a:tbl>
          </a:graphicData>
        </a:graphic>
      </p:graphicFrame>
      <p:sp>
        <p:nvSpPr>
          <p:cNvPr id="2" name="Google Shape;154;g54e3f0182f1b091a_0">
            <a:extLst>
              <a:ext uri="{FF2B5EF4-FFF2-40B4-BE49-F238E27FC236}">
                <a16:creationId xmlns:a16="http://schemas.microsoft.com/office/drawing/2014/main" id="{BC2B24D3-95E2-EE40-840F-B0E5F2BF39E4}"/>
              </a:ext>
            </a:extLst>
          </p:cNvPr>
          <p:cNvSpPr/>
          <p:nvPr/>
        </p:nvSpPr>
        <p:spPr>
          <a:xfrm>
            <a:off x="10762553" y="663021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4;g54e3f0182f1b091a_0">
            <a:extLst>
              <a:ext uri="{FF2B5EF4-FFF2-40B4-BE49-F238E27FC236}">
                <a16:creationId xmlns:a16="http://schemas.microsoft.com/office/drawing/2014/main" id="{1D8A9EF1-64E4-7E38-60EF-2EC8D2DEACD2}"/>
              </a:ext>
            </a:extLst>
          </p:cNvPr>
          <p:cNvSpPr/>
          <p:nvPr/>
        </p:nvSpPr>
        <p:spPr>
          <a:xfrm>
            <a:off x="10562086" y="663021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5;g54e3f0182f1b091a_0">
            <a:extLst>
              <a:ext uri="{FF2B5EF4-FFF2-40B4-BE49-F238E27FC236}">
                <a16:creationId xmlns:a16="http://schemas.microsoft.com/office/drawing/2014/main" id="{C8AEA2E2-41C2-9B8B-93D4-3D7BEFA592F2}"/>
              </a:ext>
            </a:extLst>
          </p:cNvPr>
          <p:cNvSpPr/>
          <p:nvPr/>
        </p:nvSpPr>
        <p:spPr>
          <a:xfrm>
            <a:off x="11352099" y="6634779"/>
            <a:ext cx="117600" cy="117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4;g54e3f0182f1b091a_0">
            <a:extLst>
              <a:ext uri="{FF2B5EF4-FFF2-40B4-BE49-F238E27FC236}">
                <a16:creationId xmlns:a16="http://schemas.microsoft.com/office/drawing/2014/main" id="{589BFD23-0925-BB97-A8D5-912CA25CB5D8}"/>
              </a:ext>
            </a:extLst>
          </p:cNvPr>
          <p:cNvSpPr/>
          <p:nvPr/>
        </p:nvSpPr>
        <p:spPr>
          <a:xfrm>
            <a:off x="11159388" y="6637769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031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54e3f0182f1b091a_0"/>
          <p:cNvSpPr/>
          <p:nvPr/>
        </p:nvSpPr>
        <p:spPr>
          <a:xfrm>
            <a:off x="409616" y="742950"/>
            <a:ext cx="11472300" cy="5743200"/>
          </a:xfrm>
          <a:prstGeom prst="rect">
            <a:avLst/>
          </a:prstGeom>
          <a:noFill/>
          <a:ln w="1905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54e3f0182f1b091a_0"/>
          <p:cNvSpPr txBox="1"/>
          <p:nvPr/>
        </p:nvSpPr>
        <p:spPr>
          <a:xfrm>
            <a:off x="11667460" y="6481567"/>
            <a:ext cx="524400" cy="4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2000" b="1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ook Antiqua"/>
                <a:ea typeface="Book Antiqua"/>
                <a:cs typeface="Book Antiqua"/>
                <a:sym typeface="Book Antiqua"/>
              </a:rPr>
              <a:t>06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160" name="Google Shape;160;g54e3f0182f1b091a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059707" y="-1291587"/>
            <a:ext cx="1163951" cy="4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54e3f0182f1b091a_0"/>
          <p:cNvPicPr preferRelativeResize="0"/>
          <p:nvPr/>
        </p:nvPicPr>
        <p:blipFill rotWithShape="1">
          <a:blip r:embed="rId4">
            <a:alphaModFix/>
          </a:blip>
          <a:srcRect l="77042" t="1852" r="6206" b="85778"/>
          <a:stretch/>
        </p:blipFill>
        <p:spPr>
          <a:xfrm rot="12">
            <a:off x="10443900" y="121727"/>
            <a:ext cx="1223575" cy="128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54e3f0182f1b091a_0"/>
          <p:cNvPicPr preferRelativeResize="0"/>
          <p:nvPr/>
        </p:nvPicPr>
        <p:blipFill rotWithShape="1">
          <a:blip r:embed="rId5">
            <a:alphaModFix/>
          </a:blip>
          <a:srcRect l="57521" t="16275" r="24360" b="77009"/>
          <a:stretch/>
        </p:blipFill>
        <p:spPr>
          <a:xfrm>
            <a:off x="644659" y="5880686"/>
            <a:ext cx="1728201" cy="9070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153;g54e3f0182f1b091a_0"/>
          <p:cNvGrpSpPr/>
          <p:nvPr/>
        </p:nvGrpSpPr>
        <p:grpSpPr>
          <a:xfrm>
            <a:off x="10963020" y="6631396"/>
            <a:ext cx="704299" cy="122484"/>
            <a:chOff x="8344108" y="608701"/>
            <a:chExt cx="704299" cy="122484"/>
          </a:xfrm>
        </p:grpSpPr>
        <p:sp>
          <p:nvSpPr>
            <p:cNvPr id="28" name="Google Shape;154;g54e3f0182f1b091a_0"/>
            <p:cNvSpPr/>
            <p:nvPr/>
          </p:nvSpPr>
          <p:spPr>
            <a:xfrm>
              <a:off x="8344108" y="608701"/>
              <a:ext cx="117600" cy="117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5;g54e3f0182f1b091a_0"/>
            <p:cNvSpPr/>
            <p:nvPr/>
          </p:nvSpPr>
          <p:spPr>
            <a:xfrm>
              <a:off x="8544575" y="613585"/>
              <a:ext cx="117600" cy="1176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6;g54e3f0182f1b091a_0"/>
            <p:cNvSpPr/>
            <p:nvPr/>
          </p:nvSpPr>
          <p:spPr>
            <a:xfrm>
              <a:off x="8737691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7;g54e3f0182f1b091a_0"/>
            <p:cNvSpPr/>
            <p:nvPr/>
          </p:nvSpPr>
          <p:spPr>
            <a:xfrm>
              <a:off x="8930807" y="613584"/>
              <a:ext cx="117600" cy="11760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" name="Google Shape;14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285023" y="-1524215"/>
            <a:ext cx="1033294" cy="443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2;p4"/>
          <p:cNvSpPr txBox="1"/>
          <p:nvPr/>
        </p:nvSpPr>
        <p:spPr>
          <a:xfrm>
            <a:off x="2039642" y="272557"/>
            <a:ext cx="807486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僑外生統計</a:t>
            </a: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184347"/>
            <a:ext cx="1187502" cy="876113"/>
          </a:xfrm>
          <a:prstGeom prst="rect">
            <a:avLst/>
          </a:prstGeom>
        </p:spPr>
      </p:pic>
      <p:sp>
        <p:nvSpPr>
          <p:cNvPr id="19" name="文字方塊 4"/>
          <p:cNvSpPr txBox="1">
            <a:spLocks noChangeArrowheads="1"/>
          </p:cNvSpPr>
          <p:nvPr/>
        </p:nvSpPr>
        <p:spPr bwMode="auto">
          <a:xfrm>
            <a:off x="1173716" y="1022755"/>
            <a:ext cx="101073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製表日期：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0" name="文字方塊 4"/>
          <p:cNvSpPr txBox="1">
            <a:spLocks noChangeArrowheads="1"/>
          </p:cNvSpPr>
          <p:nvPr/>
        </p:nvSpPr>
        <p:spPr bwMode="auto">
          <a:xfrm>
            <a:off x="1130499" y="1600194"/>
            <a:ext cx="18460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外籍生人數統計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153721"/>
              </p:ext>
            </p:extLst>
          </p:nvPr>
        </p:nvGraphicFramePr>
        <p:xfrm>
          <a:off x="644659" y="5039150"/>
          <a:ext cx="10923867" cy="117638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67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154">
                  <a:extLst>
                    <a:ext uri="{9D8B030D-6E8A-4147-A177-3AD203B41FA5}">
                      <a16:colId xmlns:a16="http://schemas.microsoft.com/office/drawing/2014/main" val="3215333569"/>
                    </a:ext>
                  </a:extLst>
                </a:gridCol>
                <a:gridCol w="605204">
                  <a:extLst>
                    <a:ext uri="{9D8B030D-6E8A-4147-A177-3AD203B41FA5}">
                      <a16:colId xmlns:a16="http://schemas.microsoft.com/office/drawing/2014/main" val="66633976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468562319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447003048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3960202305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931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29745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ts val="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就學中</a:t>
                      </a:r>
                      <a:endParaRPr lang="en-US" altLang="zh-TW" sz="1000" b="1" i="0" u="none" strike="noStrike" cap="none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  <a:sym typeface="Arial"/>
                      </a:endParaRP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碩六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博四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博七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7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僑生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外籍生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73"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0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41" marR="91441" marT="45593" marB="45593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252415"/>
              </p:ext>
            </p:extLst>
          </p:nvPr>
        </p:nvGraphicFramePr>
        <p:xfrm>
          <a:off x="4443795" y="2394301"/>
          <a:ext cx="2015999" cy="16664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969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學士班</a:t>
                      </a:r>
                    </a:p>
                  </a:txBody>
                  <a:tcPr marL="91452" marR="91452" marT="45674" marB="45674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75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碩士班</a:t>
                      </a:r>
                    </a:p>
                  </a:txBody>
                  <a:tcPr marL="91452" marR="91452" marT="45674" marB="45674" anchor="ctr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7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博士班</a:t>
                      </a:r>
                    </a:p>
                  </a:txBody>
                  <a:tcPr marL="91452" marR="91452" marT="45674" marB="45674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0</a:t>
                      </a:r>
                      <a:endParaRPr lang="zh-TW" altLang="en-US" sz="1600" b="0" i="0" u="none" strike="noStrike" cap="none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1" i="0" u="none" strike="noStrike" cap="none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1" i="0" u="none" strike="noStrike" cap="non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82</a:t>
                      </a:r>
                      <a:endParaRPr lang="zh-TW" altLang="en-US" sz="1600" b="1" i="0" u="none" strike="noStrike" cap="non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2" name="表格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534808"/>
              </p:ext>
            </p:extLst>
          </p:nvPr>
        </p:nvGraphicFramePr>
        <p:xfrm>
          <a:off x="8134402" y="2049951"/>
          <a:ext cx="2808287" cy="2355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2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各學院總計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外籍生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僑生</a:t>
                      </a: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人文學院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25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理學院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管理學院</a:t>
                      </a: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44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29</a:t>
                      </a:r>
                      <a:endParaRPr lang="zh-TW" altLang="en-US" sz="16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600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</a:p>
                  </a:txBody>
                  <a:tcPr marL="91439" marR="91439" marT="45736" marB="45736"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92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82</a:t>
                      </a:r>
                      <a:endParaRPr lang="zh-TW" altLang="en-US"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6" marB="45736"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3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905138"/>
              </p:ext>
            </p:extLst>
          </p:nvPr>
        </p:nvGraphicFramePr>
        <p:xfrm>
          <a:off x="911007" y="2369747"/>
          <a:ext cx="2100318" cy="16909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61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學士班</a:t>
                      </a:r>
                    </a:p>
                  </a:txBody>
                  <a:tcPr marL="91452" marR="91452" marT="45674" marB="45674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碩士班</a:t>
                      </a:r>
                    </a:p>
                  </a:txBody>
                  <a:tcPr marL="91452" marR="91452" marT="45674" marB="45674" anchor="ctr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7620" marR="7620" marT="7620" marB="0" anchor="ctr"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0" i="0" u="none" strike="noStrike" cap="none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博士班</a:t>
                      </a:r>
                    </a:p>
                  </a:txBody>
                  <a:tcPr marL="91452" marR="91452" marT="45674" marB="45674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0</a:t>
                      </a:r>
                    </a:p>
                  </a:txBody>
                  <a:tcPr marL="7620" marR="7620" marT="762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74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zh-TW" altLang="en-US" sz="1600" b="1" i="0" u="none" strike="noStrike" cap="none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  <a:sym typeface="Arial"/>
                        </a:rPr>
                        <a:t>合計</a:t>
                      </a: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altLang="zh-TW" sz="1600" b="1" i="0" u="none" strike="noStrike" cap="none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sym typeface="Arial"/>
                        </a:rPr>
                        <a:t>92</a:t>
                      </a:r>
                      <a:endParaRPr lang="zh-TW" altLang="en-US" sz="1600" b="1" i="0" u="none" strike="noStrike" cap="none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1452" marR="91452" marT="45674" marB="45674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" name="文字方塊 4"/>
          <p:cNvSpPr txBox="1">
            <a:spLocks noChangeArrowheads="1"/>
          </p:cNvSpPr>
          <p:nvPr/>
        </p:nvSpPr>
        <p:spPr bwMode="auto">
          <a:xfrm>
            <a:off x="4592286" y="1600194"/>
            <a:ext cx="17190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標楷體" panose="03000509000000000000" pitchFamily="65" charset="-120"/>
                <a:ea typeface="標楷體" panose="03000509000000000000" pitchFamily="65" charset="-120"/>
              </a:rPr>
              <a:t>僑生人數統計</a:t>
            </a:r>
          </a:p>
        </p:txBody>
      </p:sp>
      <p:sp>
        <p:nvSpPr>
          <p:cNvPr id="2" name="Google Shape;154;g54e3f0182f1b091a_0">
            <a:extLst>
              <a:ext uri="{FF2B5EF4-FFF2-40B4-BE49-F238E27FC236}">
                <a16:creationId xmlns:a16="http://schemas.microsoft.com/office/drawing/2014/main" id="{9FCAA3DE-3CA5-DF95-D432-4B7897DC6DB3}"/>
              </a:ext>
            </a:extLst>
          </p:cNvPr>
          <p:cNvSpPr/>
          <p:nvPr/>
        </p:nvSpPr>
        <p:spPr>
          <a:xfrm>
            <a:off x="10762553" y="663021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4;g54e3f0182f1b091a_0">
            <a:extLst>
              <a:ext uri="{FF2B5EF4-FFF2-40B4-BE49-F238E27FC236}">
                <a16:creationId xmlns:a16="http://schemas.microsoft.com/office/drawing/2014/main" id="{A119CBB4-4B8D-80F2-066D-6EC16223D7B0}"/>
              </a:ext>
            </a:extLst>
          </p:cNvPr>
          <p:cNvSpPr/>
          <p:nvPr/>
        </p:nvSpPr>
        <p:spPr>
          <a:xfrm>
            <a:off x="10562086" y="6630217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5;g54e3f0182f1b091a_0">
            <a:extLst>
              <a:ext uri="{FF2B5EF4-FFF2-40B4-BE49-F238E27FC236}">
                <a16:creationId xmlns:a16="http://schemas.microsoft.com/office/drawing/2014/main" id="{0C8981A9-5A8B-4F9B-10BE-DAD0E4F8E626}"/>
              </a:ext>
            </a:extLst>
          </p:cNvPr>
          <p:cNvSpPr/>
          <p:nvPr/>
        </p:nvSpPr>
        <p:spPr>
          <a:xfrm>
            <a:off x="11551271" y="6634779"/>
            <a:ext cx="117600" cy="117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4;g54e3f0182f1b091a_0">
            <a:extLst>
              <a:ext uri="{FF2B5EF4-FFF2-40B4-BE49-F238E27FC236}">
                <a16:creationId xmlns:a16="http://schemas.microsoft.com/office/drawing/2014/main" id="{7ECC8871-36DE-6A18-838F-8A6425B75A42}"/>
              </a:ext>
            </a:extLst>
          </p:cNvPr>
          <p:cNvSpPr/>
          <p:nvPr/>
        </p:nvSpPr>
        <p:spPr>
          <a:xfrm>
            <a:off x="11159392" y="6637768"/>
            <a:ext cx="117600" cy="117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080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5957</TotalTime>
  <Words>992</Words>
  <Application>Microsoft Office PowerPoint</Application>
  <PresentationFormat>寬螢幕</PresentationFormat>
  <Paragraphs>568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Calibri</vt:lpstr>
      <vt:lpstr>Times New Roman</vt:lpstr>
      <vt:lpstr>微軟正黑體</vt:lpstr>
      <vt:lpstr>Book Antiqua</vt:lpstr>
      <vt:lpstr>標楷體</vt:lpstr>
      <vt:lpstr>Arial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Ntcuwork</cp:lastModifiedBy>
  <cp:revision>390</cp:revision>
  <cp:lastPrinted>2023-10-12T08:28:31Z</cp:lastPrinted>
  <dcterms:created xsi:type="dcterms:W3CDTF">2020-02-10T01:45:07Z</dcterms:created>
  <dcterms:modified xsi:type="dcterms:W3CDTF">2026-10-16T01:40:55Z</dcterms:modified>
</cp:coreProperties>
</file>