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0" r:id="rId2"/>
  </p:sldMasterIdLst>
  <p:notesMasterIdLst>
    <p:notesMasterId r:id="rId10"/>
  </p:notesMasterIdLst>
  <p:handoutMasterIdLst>
    <p:handoutMasterId r:id="rId11"/>
  </p:handoutMasterIdLst>
  <p:sldIdLst>
    <p:sldId id="256" r:id="rId3"/>
    <p:sldId id="351" r:id="rId4"/>
    <p:sldId id="358" r:id="rId5"/>
    <p:sldId id="360" r:id="rId6"/>
    <p:sldId id="362" r:id="rId7"/>
    <p:sldId id="363" r:id="rId8"/>
    <p:sldId id="364" r:id="rId9"/>
  </p:sldIdLst>
  <p:sldSz cx="12192000" cy="6858000"/>
  <p:notesSz cx="6807200" cy="9939338"/>
  <p:embeddedFontLst>
    <p:embeddedFont>
      <p:font typeface="Book Antiqua" panose="02040602050305030304" pitchFamily="18" charset="0"/>
      <p:regular r:id="rId12"/>
      <p:bold r:id="rId13"/>
      <p:italic r:id="rId14"/>
      <p:boldItalic r:id="rId15"/>
    </p:embeddedFont>
    <p:embeddedFont>
      <p:font typeface="微軟正黑體" panose="020B0604030504040204" pitchFamily="34" charset="-120"/>
      <p:regular r:id="rId16"/>
      <p:bold r:id="rId17"/>
    </p:embeddedFont>
    <p:embeddedFont>
      <p:font typeface="標楷體" panose="03000509000000000000" pitchFamily="65" charset="-120"/>
      <p:regular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2275">
          <p15:clr>
            <a:srgbClr val="A4A3A4"/>
          </p15:clr>
        </p15:guide>
        <p15:guide id="2" orient="horz" pos="1548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3" roundtripDataSignature="AMtx7mhP8pRPkHo/B8zoVXcKwfXsqopr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0083C4"/>
    <a:srgbClr val="6699FF"/>
    <a:srgbClr val="CC99FF"/>
    <a:srgbClr val="FFF9EE"/>
    <a:srgbClr val="33CCFF"/>
    <a:srgbClr val="93BFB7"/>
    <a:srgbClr val="E24C4B"/>
    <a:srgbClr val="FFCCCC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6400" autoAdjust="0"/>
  </p:normalViewPr>
  <p:slideViewPr>
    <p:cSldViewPr snapToGrid="0">
      <p:cViewPr varScale="1">
        <p:scale>
          <a:sx n="106" d="100"/>
          <a:sy n="106" d="100"/>
        </p:scale>
        <p:origin x="810" y="78"/>
      </p:cViewPr>
      <p:guideLst>
        <p:guide pos="2275"/>
        <p:guide orient="horz" pos="15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1.xml"/><Relationship Id="rId63" Type="http://customschemas.google.com/relationships/presentationmetadata" Target="metadata"/><Relationship Id="rId7" Type="http://schemas.openxmlformats.org/officeDocument/2006/relationships/slide" Target="slides/slide5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6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66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font" Target="fonts/font4.fntdata"/><Relationship Id="rId10" Type="http://schemas.openxmlformats.org/officeDocument/2006/relationships/notesMaster" Target="notesMasters/notesMaster1.xml"/><Relationship Id="rId65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3.fntdata"/><Relationship Id="rId6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2BD4A-0F93-4287-BE9F-99700C2DC769}" type="datetimeFigureOut">
              <a:rPr lang="zh-TW" altLang="en-US" smtClean="0"/>
              <a:t>2025/10/13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ED896A-3059-4C5B-97B1-D1169E4E9E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0096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50529" cy="497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50" tIns="45775" rIns="91550" bIns="457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5082" y="0"/>
            <a:ext cx="2950529" cy="497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50" tIns="45775" rIns="91550" bIns="4577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396" cy="3913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50" tIns="45775" rIns="91550" bIns="4577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41814"/>
            <a:ext cx="2950529" cy="497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50" tIns="45775" rIns="91550" bIns="4577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5082" y="9441814"/>
            <a:ext cx="2950529" cy="497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50" tIns="45775" rIns="91550" bIns="457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7136952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396" cy="3913425"/>
          </a:xfrm>
          <a:prstGeom prst="rect">
            <a:avLst/>
          </a:prstGeom>
        </p:spPr>
        <p:txBody>
          <a:bodyPr spcFirstLastPara="1" wrap="square" lIns="91550" tIns="45775" rIns="91550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25803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54e3f0182f1b091a_0:notes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500" cy="3913500"/>
          </a:xfrm>
          <a:prstGeom prst="rect">
            <a:avLst/>
          </a:prstGeom>
        </p:spPr>
        <p:txBody>
          <a:bodyPr spcFirstLastPara="1" wrap="square" lIns="91550" tIns="45775" rIns="91550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8" name="Google Shape;148;g54e3f0182f1b091a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8980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54e3f0182f1b091a_0:notes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500" cy="3913500"/>
          </a:xfrm>
          <a:prstGeom prst="rect">
            <a:avLst/>
          </a:prstGeom>
        </p:spPr>
        <p:txBody>
          <a:bodyPr spcFirstLastPara="1" wrap="square" lIns="91550" tIns="45775" rIns="91550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8" name="Google Shape;148;g54e3f0182f1b091a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17066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54e3f0182f1b091a_0:notes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500" cy="3913500"/>
          </a:xfrm>
          <a:prstGeom prst="rect">
            <a:avLst/>
          </a:prstGeom>
        </p:spPr>
        <p:txBody>
          <a:bodyPr spcFirstLastPara="1" wrap="square" lIns="91550" tIns="45775" rIns="91550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8" name="Google Shape;148;g54e3f0182f1b091a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0493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54e3f0182f1b091a_0:notes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500" cy="3913500"/>
          </a:xfrm>
          <a:prstGeom prst="rect">
            <a:avLst/>
          </a:prstGeom>
        </p:spPr>
        <p:txBody>
          <a:bodyPr spcFirstLastPara="1" wrap="square" lIns="91550" tIns="45775" rIns="91550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8" name="Google Shape;148;g54e3f0182f1b091a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8639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54e3f0182f1b091a_0:notes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500" cy="3913500"/>
          </a:xfrm>
          <a:prstGeom prst="rect">
            <a:avLst/>
          </a:prstGeom>
        </p:spPr>
        <p:txBody>
          <a:bodyPr spcFirstLastPara="1" wrap="square" lIns="91550" tIns="45775" rIns="91550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8" name="Google Shape;148;g54e3f0182f1b091a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73244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54e3f0182f1b091a_0:notes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500" cy="3913500"/>
          </a:xfrm>
          <a:prstGeom prst="rect">
            <a:avLst/>
          </a:prstGeom>
        </p:spPr>
        <p:txBody>
          <a:bodyPr spcFirstLastPara="1" wrap="square" lIns="91550" tIns="45775" rIns="91550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8" name="Google Shape;148;g54e3f0182f1b091a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758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8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58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8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8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68"/>
          <p:cNvSpPr txBox="1">
            <a:spLocks noGrp="1"/>
          </p:cNvSpPr>
          <p:nvPr>
            <p:ph type="title"/>
          </p:nvPr>
        </p:nvSpPr>
        <p:spPr>
          <a:xfrm rot="5400000">
            <a:off x="7133432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68"/>
          <p:cNvSpPr txBox="1">
            <a:spLocks noGrp="1"/>
          </p:cNvSpPr>
          <p:nvPr>
            <p:ph type="body" idx="1"/>
          </p:nvPr>
        </p:nvSpPr>
        <p:spPr>
          <a:xfrm rot="5400000">
            <a:off x="1799432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68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68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68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標題及物件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8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58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19" name="Google Shape;19;p58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20" name="Google Shape;20;p58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92400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標題投影片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59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25" name="Google Shape;25;p59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26" name="Google Shape;26;p59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49349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章節標題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0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0"/>
          <p:cNvSpPr txBox="1"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0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31" name="Google Shape;31;p60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32" name="Google Shape;32;p60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99574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兩項物件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1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38" name="Google Shape;38;p61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39" name="Google Shape;39;p61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27957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比對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2"/>
          <p:cNvSpPr txBox="1"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2"/>
          <p:cNvSpPr txBox="1"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2"/>
          <p:cNvSpPr txBox="1">
            <a:spLocks noGrp="1"/>
          </p:cNvSpPr>
          <p:nvPr>
            <p:ph type="body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2"/>
          <p:cNvSpPr txBox="1">
            <a:spLocks noGrp="1"/>
          </p:cNvSpPr>
          <p:nvPr>
            <p:ph type="body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2"/>
          <p:cNvSpPr txBox="1">
            <a:spLocks noGrp="1"/>
          </p:cNvSpPr>
          <p:nvPr>
            <p:ph type="body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2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47" name="Google Shape;47;p62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48" name="Google Shape;48;p62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16360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只有標題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3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63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52" name="Google Shape;52;p63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53" name="Google Shape;53;p63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27844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空白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64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56" name="Google Shape;56;p64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57" name="Google Shape;57;p64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71468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含標題的內容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65"/>
          <p:cNvSpPr txBox="1">
            <a:spLocks noGrp="1"/>
          </p:cNvSpPr>
          <p:nvPr>
            <p:ph type="body" idx="1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6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65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63" name="Google Shape;63;p65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64" name="Google Shape;64;p65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152671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含標題的圖片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66"/>
          <p:cNvSpPr>
            <a:spLocks noGrp="1"/>
          </p:cNvSpPr>
          <p:nvPr>
            <p:ph type="pic" idx="2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6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66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70" name="Google Shape;70;p66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71" name="Google Shape;71;p66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0434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0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0"/>
          <p:cNvSpPr txBox="1"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0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0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0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標題及直排文字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67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6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67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76" name="Google Shape;76;p67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77" name="Google Shape;77;p67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832652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直排標題及文字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68"/>
          <p:cNvSpPr txBox="1">
            <a:spLocks noGrp="1"/>
          </p:cNvSpPr>
          <p:nvPr>
            <p:ph type="title"/>
          </p:nvPr>
        </p:nvSpPr>
        <p:spPr>
          <a:xfrm rot="5400000">
            <a:off x="7133432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68"/>
          <p:cNvSpPr txBox="1">
            <a:spLocks noGrp="1"/>
          </p:cNvSpPr>
          <p:nvPr>
            <p:ph type="body" idx="1"/>
          </p:nvPr>
        </p:nvSpPr>
        <p:spPr>
          <a:xfrm rot="5400000">
            <a:off x="1799432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68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82" name="Google Shape;82;p68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83" name="Google Shape;83;p68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2784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1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1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1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2"/>
          <p:cNvSpPr txBox="1"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2"/>
          <p:cNvSpPr txBox="1"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2"/>
          <p:cNvSpPr txBox="1">
            <a:spLocks noGrp="1"/>
          </p:cNvSpPr>
          <p:nvPr>
            <p:ph type="body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2"/>
          <p:cNvSpPr txBox="1">
            <a:spLocks noGrp="1"/>
          </p:cNvSpPr>
          <p:nvPr>
            <p:ph type="body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2"/>
          <p:cNvSpPr txBox="1">
            <a:spLocks noGrp="1"/>
          </p:cNvSpPr>
          <p:nvPr>
            <p:ph type="body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2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2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2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3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63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63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63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64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64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64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65"/>
          <p:cNvSpPr txBox="1">
            <a:spLocks noGrp="1"/>
          </p:cNvSpPr>
          <p:nvPr>
            <p:ph type="body" idx="1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6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65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65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65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66"/>
          <p:cNvSpPr>
            <a:spLocks noGrp="1"/>
          </p:cNvSpPr>
          <p:nvPr>
            <p:ph type="pic" idx="2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6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66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66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66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67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6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67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67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67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7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7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57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57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7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7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13" name="Google Shape;13;p57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14" name="Google Shape;14;p57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045409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oogle Shape;88;p1"/>
          <p:cNvGrpSpPr/>
          <p:nvPr/>
        </p:nvGrpSpPr>
        <p:grpSpPr>
          <a:xfrm>
            <a:off x="-12" y="-11"/>
            <a:ext cx="12192002" cy="6858000"/>
            <a:chOff x="0" y="0"/>
            <a:chExt cx="12192002" cy="6858000"/>
          </a:xfrm>
        </p:grpSpPr>
        <p:pic>
          <p:nvPicPr>
            <p:cNvPr id="89" name="Google Shape;89;p1"/>
            <p:cNvPicPr preferRelativeResize="0"/>
            <p:nvPr/>
          </p:nvPicPr>
          <p:blipFill rotWithShape="1">
            <a:blip r:embed="rId3">
              <a:alphaModFix/>
            </a:blip>
            <a:srcRect t="49257" r="3110" b="6422"/>
            <a:stretch/>
          </p:blipFill>
          <p:spPr>
            <a:xfrm>
              <a:off x="0" y="0"/>
              <a:ext cx="12192002" cy="685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0" name="Google Shape;90;p1"/>
            <p:cNvPicPr preferRelativeResize="0"/>
            <p:nvPr/>
          </p:nvPicPr>
          <p:blipFill rotWithShape="1">
            <a:blip r:embed="rId4">
              <a:alphaModFix/>
            </a:blip>
            <a:srcRect l="77042" t="1852" r="6206" b="85778"/>
            <a:stretch/>
          </p:blipFill>
          <p:spPr>
            <a:xfrm rot="10">
              <a:off x="3445414" y="261873"/>
              <a:ext cx="1447123" cy="138296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1" name="Google Shape;91;p1"/>
            <p:cNvPicPr preferRelativeResize="0"/>
            <p:nvPr/>
          </p:nvPicPr>
          <p:blipFill rotWithShape="1">
            <a:blip r:embed="rId5">
              <a:alphaModFix/>
            </a:blip>
            <a:srcRect l="76460" t="14390" r="6522" b="73057"/>
            <a:stretch/>
          </p:blipFill>
          <p:spPr>
            <a:xfrm>
              <a:off x="5055650" y="178675"/>
              <a:ext cx="1447123" cy="13829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2" name="Google Shape;92;p1"/>
            <p:cNvPicPr preferRelativeResize="0"/>
            <p:nvPr/>
          </p:nvPicPr>
          <p:blipFill rotWithShape="1">
            <a:blip r:embed="rId6">
              <a:alphaModFix/>
            </a:blip>
            <a:srcRect l="65993" t="16275" r="24360" b="71839"/>
            <a:stretch/>
          </p:blipFill>
          <p:spPr>
            <a:xfrm>
              <a:off x="54293" y="4855169"/>
              <a:ext cx="920109" cy="160530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5" name="Google Shape;95;p1"/>
          <p:cNvSpPr txBox="1"/>
          <p:nvPr/>
        </p:nvSpPr>
        <p:spPr>
          <a:xfrm>
            <a:off x="1598571" y="4015483"/>
            <a:ext cx="9325861" cy="184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eaLnBrk="1" hangingPunct="1"/>
            <a:r>
              <a:rPr lang="zh-TW" altLang="en-US" sz="5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國際及兩岸事務暨研究發展處</a:t>
            </a:r>
          </a:p>
        </p:txBody>
      </p:sp>
      <p:pic>
        <p:nvPicPr>
          <p:cNvPr id="96" name="Google Shape;96;p1"/>
          <p:cNvPicPr preferRelativeResize="0"/>
          <p:nvPr/>
        </p:nvPicPr>
        <p:blipFill rotWithShape="1">
          <a:blip r:embed="rId4">
            <a:alphaModFix/>
          </a:blip>
          <a:srcRect l="77042" t="1852" r="6206" b="85778"/>
          <a:stretch/>
        </p:blipFill>
        <p:spPr>
          <a:xfrm rot="10">
            <a:off x="316802" y="261843"/>
            <a:ext cx="1447123" cy="1382968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"/>
          <p:cNvPicPr preferRelativeResize="0"/>
          <p:nvPr/>
        </p:nvPicPr>
        <p:blipFill rotWithShape="1">
          <a:blip r:embed="rId5">
            <a:alphaModFix/>
          </a:blip>
          <a:srcRect l="76460" t="14390" r="6522" b="73057"/>
          <a:stretch/>
        </p:blipFill>
        <p:spPr>
          <a:xfrm>
            <a:off x="1835161" y="178726"/>
            <a:ext cx="1447123" cy="1382974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"/>
          <p:cNvPicPr preferRelativeResize="0"/>
          <p:nvPr/>
        </p:nvPicPr>
        <p:blipFill rotWithShape="1">
          <a:blip r:embed="rId7">
            <a:alphaModFix/>
          </a:blip>
          <a:srcRect l="57723" t="6878" r="23025" b="86340"/>
          <a:stretch/>
        </p:blipFill>
        <p:spPr>
          <a:xfrm>
            <a:off x="10044933" y="90938"/>
            <a:ext cx="1840899" cy="918271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"/>
          <p:cNvPicPr preferRelativeResize="0"/>
          <p:nvPr/>
        </p:nvPicPr>
        <p:blipFill rotWithShape="1">
          <a:blip r:embed="rId8">
            <a:alphaModFix/>
          </a:blip>
          <a:srcRect l="18609" t="17569" r="20526" b="74765"/>
          <a:stretch/>
        </p:blipFill>
        <p:spPr>
          <a:xfrm>
            <a:off x="860267" y="1917615"/>
            <a:ext cx="10802471" cy="1828801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標題 1"/>
          <p:cNvSpPr txBox="1">
            <a:spLocks/>
          </p:cNvSpPr>
          <p:nvPr/>
        </p:nvSpPr>
        <p:spPr>
          <a:xfrm>
            <a:off x="2242415" y="2092434"/>
            <a:ext cx="9111385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TW" altLang="en-US" sz="8000" dirty="0">
                <a:latin typeface="標楷體" panose="03000509000000000000" pitchFamily="65" charset="-120"/>
                <a:ea typeface="標楷體" panose="03000509000000000000" pitchFamily="65" charset="-120"/>
              </a:rPr>
              <a:t>國立臺中教育大學</a:t>
            </a:r>
          </a:p>
        </p:txBody>
      </p:sp>
      <p:sp>
        <p:nvSpPr>
          <p:cNvPr id="15" name="文字方塊 5"/>
          <p:cNvSpPr txBox="1">
            <a:spLocks noChangeArrowheads="1"/>
          </p:cNvSpPr>
          <p:nvPr/>
        </p:nvSpPr>
        <p:spPr bwMode="auto">
          <a:xfrm>
            <a:off x="5910943" y="5148409"/>
            <a:ext cx="54428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報告人：李處長政軒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063" y="-70285"/>
            <a:ext cx="1219200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g54e3f0182f1b091a_0"/>
          <p:cNvSpPr/>
          <p:nvPr/>
        </p:nvSpPr>
        <p:spPr>
          <a:xfrm>
            <a:off x="409616" y="742950"/>
            <a:ext cx="11472300" cy="5743200"/>
          </a:xfrm>
          <a:prstGeom prst="rect">
            <a:avLst/>
          </a:prstGeom>
          <a:noFill/>
          <a:ln w="19050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g54e3f0182f1b091a_0"/>
          <p:cNvSpPr txBox="1"/>
          <p:nvPr/>
        </p:nvSpPr>
        <p:spPr>
          <a:xfrm>
            <a:off x="11667460" y="6481567"/>
            <a:ext cx="524400" cy="4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Book Antiqua"/>
                <a:ea typeface="Book Antiqua"/>
                <a:cs typeface="Book Antiqua"/>
                <a:sym typeface="Book Antiqua"/>
              </a:rPr>
              <a:t>01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160" name="Google Shape;16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059707" y="-1291587"/>
            <a:ext cx="1163951" cy="4115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g54e3f0182f1b091a_0"/>
          <p:cNvPicPr preferRelativeResize="0"/>
          <p:nvPr/>
        </p:nvPicPr>
        <p:blipFill rotWithShape="1">
          <a:blip r:embed="rId4">
            <a:alphaModFix/>
          </a:blip>
          <a:srcRect l="77042" t="1852" r="6206" b="85778"/>
          <a:stretch/>
        </p:blipFill>
        <p:spPr>
          <a:xfrm rot="12">
            <a:off x="10443900" y="121727"/>
            <a:ext cx="1223575" cy="1289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54e3f0182f1b091a_0"/>
          <p:cNvPicPr preferRelativeResize="0"/>
          <p:nvPr/>
        </p:nvPicPr>
        <p:blipFill rotWithShape="1">
          <a:blip r:embed="rId5">
            <a:alphaModFix/>
          </a:blip>
          <a:srcRect l="57521" t="16275" r="24360" b="77009"/>
          <a:stretch/>
        </p:blipFill>
        <p:spPr>
          <a:xfrm>
            <a:off x="644659" y="5880686"/>
            <a:ext cx="1728201" cy="90702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" name="Google Shape;153;g54e3f0182f1b091a_0"/>
          <p:cNvGrpSpPr/>
          <p:nvPr/>
        </p:nvGrpSpPr>
        <p:grpSpPr>
          <a:xfrm>
            <a:off x="10963020" y="6631396"/>
            <a:ext cx="704299" cy="122484"/>
            <a:chOff x="8344108" y="608701"/>
            <a:chExt cx="704299" cy="122484"/>
          </a:xfrm>
        </p:grpSpPr>
        <p:sp>
          <p:nvSpPr>
            <p:cNvPr id="28" name="Google Shape;154;g54e3f0182f1b091a_0"/>
            <p:cNvSpPr/>
            <p:nvPr/>
          </p:nvSpPr>
          <p:spPr>
            <a:xfrm>
              <a:off x="8344108" y="608701"/>
              <a:ext cx="117600" cy="1176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155;g54e3f0182f1b091a_0"/>
            <p:cNvSpPr/>
            <p:nvPr/>
          </p:nvSpPr>
          <p:spPr>
            <a:xfrm>
              <a:off x="8544575" y="613585"/>
              <a:ext cx="117600" cy="1176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156;g54e3f0182f1b091a_0"/>
            <p:cNvSpPr/>
            <p:nvPr/>
          </p:nvSpPr>
          <p:spPr>
            <a:xfrm>
              <a:off x="8737691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157;g54e3f0182f1b091a_0"/>
            <p:cNvSpPr/>
            <p:nvPr/>
          </p:nvSpPr>
          <p:spPr>
            <a:xfrm>
              <a:off x="8930807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6" name="Google Shape;14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285023" y="-1524215"/>
            <a:ext cx="1033294" cy="443479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42;p4"/>
          <p:cNvSpPr txBox="1"/>
          <p:nvPr/>
        </p:nvSpPr>
        <p:spPr>
          <a:xfrm>
            <a:off x="1905297" y="377850"/>
            <a:ext cx="4021974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外國學生現況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95" y="184347"/>
            <a:ext cx="1187502" cy="876113"/>
          </a:xfrm>
          <a:prstGeom prst="rect">
            <a:avLst/>
          </a:prstGeom>
        </p:spPr>
      </p:pic>
      <p:sp>
        <p:nvSpPr>
          <p:cNvPr id="19" name="文字方塊 4"/>
          <p:cNvSpPr txBox="1">
            <a:spLocks noChangeArrowheads="1"/>
          </p:cNvSpPr>
          <p:nvPr/>
        </p:nvSpPr>
        <p:spPr bwMode="auto">
          <a:xfrm>
            <a:off x="1224642" y="1026395"/>
            <a:ext cx="99388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國籍分布圖                            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製表日期：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114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13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</a:t>
            </a:r>
          </a:p>
        </p:txBody>
      </p:sp>
      <p:graphicFrame>
        <p:nvGraphicFramePr>
          <p:cNvPr id="21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3984196"/>
              </p:ext>
            </p:extLst>
          </p:nvPr>
        </p:nvGraphicFramePr>
        <p:xfrm>
          <a:off x="1086650" y="1539861"/>
          <a:ext cx="9938845" cy="5051078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987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77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7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77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877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76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國  籍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學士班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碩士班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博士班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總      計</a:t>
                      </a:r>
                    </a:p>
                  </a:txBody>
                  <a:tcPr marT="45690" marB="456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越南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馬來西亞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愛沙尼亞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42463878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泰國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35771774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宏都拉斯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39601107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墨西哥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17867957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韓國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0330043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伊朗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印尼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捷克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土耳其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史瓦帝尼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緬甸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7527549"/>
                  </a:ext>
                </a:extLst>
              </a:tr>
              <a:tr h="330046">
                <a:tc>
                  <a:txBody>
                    <a:bodyPr/>
                    <a:lstStyle/>
                    <a:p>
                      <a:pPr algn="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92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　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1281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70285"/>
            <a:ext cx="1219200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g54e3f0182f1b091a_0"/>
          <p:cNvSpPr/>
          <p:nvPr/>
        </p:nvSpPr>
        <p:spPr>
          <a:xfrm>
            <a:off x="409616" y="742950"/>
            <a:ext cx="11472300" cy="5743200"/>
          </a:xfrm>
          <a:prstGeom prst="rect">
            <a:avLst/>
          </a:prstGeom>
          <a:noFill/>
          <a:ln w="19050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g54e3f0182f1b091a_0"/>
          <p:cNvSpPr txBox="1"/>
          <p:nvPr/>
        </p:nvSpPr>
        <p:spPr>
          <a:xfrm>
            <a:off x="11667460" y="6481567"/>
            <a:ext cx="524400" cy="4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Book Antiqua"/>
                <a:ea typeface="Book Antiqua"/>
                <a:cs typeface="Book Antiqua"/>
                <a:sym typeface="Book Antiqua"/>
              </a:rPr>
              <a:t>02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160" name="Google Shape;16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059707" y="-1291587"/>
            <a:ext cx="1163951" cy="4115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g54e3f0182f1b091a_0"/>
          <p:cNvPicPr preferRelativeResize="0"/>
          <p:nvPr/>
        </p:nvPicPr>
        <p:blipFill rotWithShape="1">
          <a:blip r:embed="rId4">
            <a:alphaModFix/>
          </a:blip>
          <a:srcRect l="77042" t="1852" r="6206" b="85778"/>
          <a:stretch/>
        </p:blipFill>
        <p:spPr>
          <a:xfrm rot="12">
            <a:off x="10443900" y="121727"/>
            <a:ext cx="1223575" cy="1289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54e3f0182f1b091a_0"/>
          <p:cNvPicPr preferRelativeResize="0"/>
          <p:nvPr/>
        </p:nvPicPr>
        <p:blipFill rotWithShape="1">
          <a:blip r:embed="rId5">
            <a:alphaModFix/>
          </a:blip>
          <a:srcRect l="57521" t="16275" r="24360" b="77009"/>
          <a:stretch/>
        </p:blipFill>
        <p:spPr>
          <a:xfrm>
            <a:off x="644659" y="5880686"/>
            <a:ext cx="1728201" cy="90702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" name="Google Shape;153;g54e3f0182f1b091a_0"/>
          <p:cNvGrpSpPr/>
          <p:nvPr/>
        </p:nvGrpSpPr>
        <p:grpSpPr>
          <a:xfrm>
            <a:off x="10963020" y="6631396"/>
            <a:ext cx="704299" cy="122484"/>
            <a:chOff x="8344108" y="608701"/>
            <a:chExt cx="704299" cy="122484"/>
          </a:xfrm>
        </p:grpSpPr>
        <p:sp>
          <p:nvSpPr>
            <p:cNvPr id="28" name="Google Shape;154;g54e3f0182f1b091a_0"/>
            <p:cNvSpPr/>
            <p:nvPr/>
          </p:nvSpPr>
          <p:spPr>
            <a:xfrm>
              <a:off x="8344108" y="608701"/>
              <a:ext cx="117600" cy="1176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155;g54e3f0182f1b091a_0"/>
            <p:cNvSpPr/>
            <p:nvPr/>
          </p:nvSpPr>
          <p:spPr>
            <a:xfrm>
              <a:off x="8544575" y="613585"/>
              <a:ext cx="117600" cy="1176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156;g54e3f0182f1b091a_0"/>
            <p:cNvSpPr/>
            <p:nvPr/>
          </p:nvSpPr>
          <p:spPr>
            <a:xfrm>
              <a:off x="8737691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157;g54e3f0182f1b091a_0"/>
            <p:cNvSpPr/>
            <p:nvPr/>
          </p:nvSpPr>
          <p:spPr>
            <a:xfrm>
              <a:off x="8930807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6" name="Google Shape;14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285023" y="-1524215"/>
            <a:ext cx="1033294" cy="443479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42;p4"/>
          <p:cNvSpPr txBox="1"/>
          <p:nvPr/>
        </p:nvSpPr>
        <p:spPr>
          <a:xfrm>
            <a:off x="2172090" y="358249"/>
            <a:ext cx="4021974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僑生現況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95" y="184347"/>
            <a:ext cx="1187502" cy="876113"/>
          </a:xfrm>
          <a:prstGeom prst="rect">
            <a:avLst/>
          </a:prstGeom>
        </p:spPr>
      </p:pic>
      <p:sp>
        <p:nvSpPr>
          <p:cNvPr id="19" name="文字方塊 4"/>
          <p:cNvSpPr txBox="1">
            <a:spLocks noChangeArrowheads="1"/>
          </p:cNvSpPr>
          <p:nvPr/>
        </p:nvSpPr>
        <p:spPr bwMode="auto">
          <a:xfrm>
            <a:off x="1224642" y="1026060"/>
            <a:ext cx="99388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國籍分布圖                            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製表日期：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114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13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</a:t>
            </a:r>
          </a:p>
        </p:txBody>
      </p:sp>
      <p:graphicFrame>
        <p:nvGraphicFramePr>
          <p:cNvPr id="21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2817205"/>
              </p:ext>
            </p:extLst>
          </p:nvPr>
        </p:nvGraphicFramePr>
        <p:xfrm>
          <a:off x="1224642" y="1645990"/>
          <a:ext cx="9938845" cy="475416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987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77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7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77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877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18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國  籍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學士班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碩士班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博士班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總      計</a:t>
                      </a:r>
                    </a:p>
                  </a:txBody>
                  <a:tcPr marT="45690" marB="456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8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馬來西亞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18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泰國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18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8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澳門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42463878"/>
                  </a:ext>
                </a:extLst>
              </a:tr>
              <a:tr h="39618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香港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35771774"/>
                  </a:ext>
                </a:extLst>
              </a:tr>
              <a:tr h="39618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印尼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39601107"/>
                  </a:ext>
                </a:extLst>
              </a:tr>
              <a:tr h="39618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越南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0330043"/>
                  </a:ext>
                </a:extLst>
              </a:tr>
              <a:tr h="39618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緬甸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46559296"/>
                  </a:ext>
                </a:extLst>
              </a:tr>
              <a:tr h="39618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納米比亞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94784019"/>
                  </a:ext>
                </a:extLst>
              </a:tr>
              <a:tr h="39618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澳大利亞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60646820"/>
                  </a:ext>
                </a:extLst>
              </a:tr>
              <a:tr h="396180">
                <a:tc>
                  <a:txBody>
                    <a:bodyPr/>
                    <a:lstStyle/>
                    <a:p>
                      <a:pPr algn="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104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　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6888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42" y="0"/>
            <a:ext cx="1219200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g54e3f0182f1b091a_0"/>
          <p:cNvSpPr/>
          <p:nvPr/>
        </p:nvSpPr>
        <p:spPr>
          <a:xfrm>
            <a:off x="409616" y="742950"/>
            <a:ext cx="11472300" cy="5743200"/>
          </a:xfrm>
          <a:prstGeom prst="rect">
            <a:avLst/>
          </a:prstGeom>
          <a:noFill/>
          <a:ln w="19050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g54e3f0182f1b091a_0"/>
          <p:cNvSpPr txBox="1"/>
          <p:nvPr/>
        </p:nvSpPr>
        <p:spPr>
          <a:xfrm>
            <a:off x="11667460" y="6481567"/>
            <a:ext cx="524400" cy="4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Book Antiqua"/>
                <a:ea typeface="Book Antiqua"/>
                <a:cs typeface="Book Antiqua"/>
                <a:sym typeface="Book Antiqua"/>
              </a:rPr>
              <a:t>03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160" name="Google Shape;16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059707" y="-1291587"/>
            <a:ext cx="1163951" cy="4115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g54e3f0182f1b091a_0"/>
          <p:cNvPicPr preferRelativeResize="0"/>
          <p:nvPr/>
        </p:nvPicPr>
        <p:blipFill rotWithShape="1">
          <a:blip r:embed="rId4">
            <a:alphaModFix/>
          </a:blip>
          <a:srcRect l="77042" t="1852" r="6206" b="85778"/>
          <a:stretch/>
        </p:blipFill>
        <p:spPr>
          <a:xfrm rot="12">
            <a:off x="10443900" y="121727"/>
            <a:ext cx="1223575" cy="1289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54e3f0182f1b091a_0"/>
          <p:cNvPicPr preferRelativeResize="0"/>
          <p:nvPr/>
        </p:nvPicPr>
        <p:blipFill rotWithShape="1">
          <a:blip r:embed="rId5">
            <a:alphaModFix/>
          </a:blip>
          <a:srcRect l="57521" t="16275" r="24360" b="77009"/>
          <a:stretch/>
        </p:blipFill>
        <p:spPr>
          <a:xfrm>
            <a:off x="644659" y="5880686"/>
            <a:ext cx="1728201" cy="90702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" name="Google Shape;153;g54e3f0182f1b091a_0"/>
          <p:cNvGrpSpPr/>
          <p:nvPr/>
        </p:nvGrpSpPr>
        <p:grpSpPr>
          <a:xfrm>
            <a:off x="10963020" y="6631396"/>
            <a:ext cx="704299" cy="122484"/>
            <a:chOff x="8344108" y="608701"/>
            <a:chExt cx="704299" cy="122484"/>
          </a:xfrm>
        </p:grpSpPr>
        <p:sp>
          <p:nvSpPr>
            <p:cNvPr id="28" name="Google Shape;154;g54e3f0182f1b091a_0"/>
            <p:cNvSpPr/>
            <p:nvPr/>
          </p:nvSpPr>
          <p:spPr>
            <a:xfrm>
              <a:off x="8344108" y="608701"/>
              <a:ext cx="117600" cy="1176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155;g54e3f0182f1b091a_0"/>
            <p:cNvSpPr/>
            <p:nvPr/>
          </p:nvSpPr>
          <p:spPr>
            <a:xfrm>
              <a:off x="8544575" y="613585"/>
              <a:ext cx="117600" cy="1176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156;g54e3f0182f1b091a_0"/>
            <p:cNvSpPr/>
            <p:nvPr/>
          </p:nvSpPr>
          <p:spPr>
            <a:xfrm>
              <a:off x="8737691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157;g54e3f0182f1b091a_0"/>
            <p:cNvSpPr/>
            <p:nvPr/>
          </p:nvSpPr>
          <p:spPr>
            <a:xfrm>
              <a:off x="8930807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6" name="Google Shape;14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285023" y="-1524215"/>
            <a:ext cx="1033294" cy="443479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42;p4"/>
          <p:cNvSpPr txBox="1"/>
          <p:nvPr/>
        </p:nvSpPr>
        <p:spPr>
          <a:xfrm>
            <a:off x="1976265" y="344981"/>
            <a:ext cx="5950830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本校學生出國交換現況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95" y="184347"/>
            <a:ext cx="1187502" cy="876113"/>
          </a:xfrm>
          <a:prstGeom prst="rect">
            <a:avLst/>
          </a:prstGeom>
        </p:spPr>
      </p:pic>
      <p:sp>
        <p:nvSpPr>
          <p:cNvPr id="19" name="文字方塊 4"/>
          <p:cNvSpPr txBox="1">
            <a:spLocks noChangeArrowheads="1"/>
          </p:cNvSpPr>
          <p:nvPr/>
        </p:nvSpPr>
        <p:spPr bwMode="auto">
          <a:xfrm>
            <a:off x="1224642" y="700385"/>
            <a:ext cx="1024956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           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製表日期：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114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8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</a:t>
            </a:r>
          </a:p>
        </p:txBody>
      </p:sp>
      <p:graphicFrame>
        <p:nvGraphicFramePr>
          <p:cNvPr id="21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6053604"/>
              </p:ext>
            </p:extLst>
          </p:nvPr>
        </p:nvGraphicFramePr>
        <p:xfrm>
          <a:off x="1224643" y="1194690"/>
          <a:ext cx="10383084" cy="5158836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4959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69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62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    校</a:t>
                      </a:r>
                    </a:p>
                  </a:txBody>
                  <a:tcPr marL="91437" marR="91437" marT="45723" marB="45723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時間</a:t>
                      </a:r>
                    </a:p>
                  </a:txBody>
                  <a:tcPr marL="91437" marR="91437" marT="45723" marB="45723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人數</a:t>
                      </a:r>
                    </a:p>
                  </a:txBody>
                  <a:tcPr marL="91437" marR="91437" marT="45723" marB="45723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日本京都產業大學</a:t>
                      </a: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學年</a:t>
                      </a: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3823949846"/>
                  </a:ext>
                </a:extLst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日本大阪</a:t>
                      </a:r>
                      <a:r>
                        <a:rPr kumimoji="0" lang="zh-TW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教育大學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  <a:sym typeface="Arial"/>
                      </a:endParaRP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學期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/1</a:t>
                      </a: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學年</a:t>
                      </a: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1/2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3581455621"/>
                  </a:ext>
                </a:extLst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日本東京學藝大學</a:t>
                      </a: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學期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/1</a:t>
                      </a: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學年</a:t>
                      </a: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1/1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34645769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日本兵庫教育大學</a:t>
                      </a: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學年</a:t>
                      </a: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25058579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韓國釜慶大學</a:t>
                      </a:r>
                      <a:endParaRPr kumimoji="0" lang="en-US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  <a:sym typeface="Arial"/>
                      </a:endParaRP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1</a:t>
                      </a:r>
                      <a:r>
                        <a:rPr kumimoji="0" lang="zh-TW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學年</a:t>
                      </a: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3045663270"/>
                  </a:ext>
                </a:extLst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韓國明知</a:t>
                      </a:r>
                      <a:r>
                        <a:rPr kumimoji="0" lang="zh-TW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大學</a:t>
                      </a:r>
                      <a:endParaRPr kumimoji="0" lang="en-US" altLang="zh-TW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  <a:sym typeface="Arial"/>
                      </a:endParaRP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1</a:t>
                      </a:r>
                      <a:r>
                        <a:rPr kumimoji="0" lang="zh-TW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學年</a:t>
                      </a: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3402165285"/>
                  </a:ext>
                </a:extLst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韓國首爾教育大學</a:t>
                      </a: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1</a:t>
                      </a:r>
                      <a:r>
                        <a:rPr kumimoji="0" lang="zh-TW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學年</a:t>
                      </a: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4021874359"/>
                  </a:ext>
                </a:extLst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美國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Stockton University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1</a:t>
                      </a:r>
                      <a:r>
                        <a:rPr kumimoji="0" lang="zh-TW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學期</a:t>
                      </a: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16323937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捷克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Newton University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1</a:t>
                      </a:r>
                      <a:r>
                        <a:rPr kumimoji="0" lang="zh-TW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學年</a:t>
                      </a: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9501769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奧地利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University Of Applied Sciences </a:t>
                      </a:r>
                      <a:r>
                        <a:rPr kumimoji="0" lang="en-US" altLang="zh-TW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Kufstein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1</a:t>
                      </a:r>
                      <a:r>
                        <a:rPr kumimoji="0" lang="zh-TW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學期</a:t>
                      </a: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7045323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奧地利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Private University of Education of the Diocese Linz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1</a:t>
                      </a:r>
                      <a:r>
                        <a:rPr kumimoji="0" lang="zh-TW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學期</a:t>
                      </a: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2476512449"/>
                  </a:ext>
                </a:extLst>
              </a:tr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法國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University of Burgundy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學期</a:t>
                      </a: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38640067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西班牙</a:t>
                      </a:r>
                      <a:r>
                        <a:rPr kumimoji="0" lang="es-E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Universidad Catolica San Antonio de Murcia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學年</a:t>
                      </a: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19595021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西班牙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University of Valladolid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學期</a:t>
                      </a: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16759207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土耳其</a:t>
                      </a: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Istanbul Kultur University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zh-TW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學期</a:t>
                      </a:r>
                    </a:p>
                  </a:txBody>
                  <a:tcPr marL="91437" marR="91437" marT="45723" marB="4572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endParaRPr kumimoji="0" lang="zh-TW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3" marB="45723" anchor="ctr" horzOverflow="overflow"/>
                </a:tc>
                <a:extLst>
                  <a:ext uri="{0D108BD9-81ED-4DB2-BD59-A6C34878D82A}">
                    <a16:rowId xmlns:a16="http://schemas.microsoft.com/office/drawing/2014/main" val="40848868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2704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g54e3f0182f1b091a_0"/>
          <p:cNvSpPr/>
          <p:nvPr/>
        </p:nvSpPr>
        <p:spPr>
          <a:xfrm>
            <a:off x="409616" y="742950"/>
            <a:ext cx="11472300" cy="5743200"/>
          </a:xfrm>
          <a:prstGeom prst="rect">
            <a:avLst/>
          </a:prstGeom>
          <a:noFill/>
          <a:ln w="19050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g54e3f0182f1b091a_0"/>
          <p:cNvSpPr txBox="1"/>
          <p:nvPr/>
        </p:nvSpPr>
        <p:spPr>
          <a:xfrm>
            <a:off x="11667460" y="6481567"/>
            <a:ext cx="524400" cy="4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Book Antiqua"/>
                <a:ea typeface="Book Antiqua"/>
                <a:cs typeface="Book Antiqua"/>
                <a:sym typeface="Book Antiqua"/>
              </a:rPr>
              <a:t>04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160" name="Google Shape;16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059707" y="-1291587"/>
            <a:ext cx="1163951" cy="4115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g54e3f0182f1b091a_0"/>
          <p:cNvPicPr preferRelativeResize="0"/>
          <p:nvPr/>
        </p:nvPicPr>
        <p:blipFill rotWithShape="1">
          <a:blip r:embed="rId4">
            <a:alphaModFix/>
          </a:blip>
          <a:srcRect l="77042" t="1852" r="6206" b="85778"/>
          <a:stretch/>
        </p:blipFill>
        <p:spPr>
          <a:xfrm rot="12">
            <a:off x="10443900" y="121727"/>
            <a:ext cx="1223575" cy="1289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54e3f0182f1b091a_0"/>
          <p:cNvPicPr preferRelativeResize="0"/>
          <p:nvPr/>
        </p:nvPicPr>
        <p:blipFill rotWithShape="1">
          <a:blip r:embed="rId5">
            <a:alphaModFix/>
          </a:blip>
          <a:srcRect l="57521" t="16275" r="24360" b="77009"/>
          <a:stretch/>
        </p:blipFill>
        <p:spPr>
          <a:xfrm>
            <a:off x="644659" y="5880686"/>
            <a:ext cx="1728201" cy="90702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" name="Google Shape;153;g54e3f0182f1b091a_0"/>
          <p:cNvGrpSpPr/>
          <p:nvPr/>
        </p:nvGrpSpPr>
        <p:grpSpPr>
          <a:xfrm>
            <a:off x="10963020" y="6631396"/>
            <a:ext cx="704299" cy="122484"/>
            <a:chOff x="8344108" y="608701"/>
            <a:chExt cx="704299" cy="122484"/>
          </a:xfrm>
        </p:grpSpPr>
        <p:sp>
          <p:nvSpPr>
            <p:cNvPr id="28" name="Google Shape;154;g54e3f0182f1b091a_0"/>
            <p:cNvSpPr/>
            <p:nvPr/>
          </p:nvSpPr>
          <p:spPr>
            <a:xfrm>
              <a:off x="8344108" y="608701"/>
              <a:ext cx="117600" cy="1176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155;g54e3f0182f1b091a_0"/>
            <p:cNvSpPr/>
            <p:nvPr/>
          </p:nvSpPr>
          <p:spPr>
            <a:xfrm>
              <a:off x="8544575" y="613585"/>
              <a:ext cx="117600" cy="1176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156;g54e3f0182f1b091a_0"/>
            <p:cNvSpPr/>
            <p:nvPr/>
          </p:nvSpPr>
          <p:spPr>
            <a:xfrm>
              <a:off x="8737691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157;g54e3f0182f1b091a_0"/>
            <p:cNvSpPr/>
            <p:nvPr/>
          </p:nvSpPr>
          <p:spPr>
            <a:xfrm>
              <a:off x="8930807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6" name="Google Shape;14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285023" y="-1524215"/>
            <a:ext cx="1033294" cy="443479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42;p4"/>
          <p:cNvSpPr txBox="1"/>
          <p:nvPr/>
        </p:nvSpPr>
        <p:spPr>
          <a:xfrm>
            <a:off x="1976265" y="344981"/>
            <a:ext cx="8074864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姊妹校交流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95" y="184347"/>
            <a:ext cx="1187502" cy="876113"/>
          </a:xfrm>
          <a:prstGeom prst="rect">
            <a:avLst/>
          </a:prstGeom>
        </p:spPr>
      </p:pic>
      <p:sp>
        <p:nvSpPr>
          <p:cNvPr id="19" name="文字方塊 4"/>
          <p:cNvSpPr txBox="1">
            <a:spLocks noChangeArrowheads="1"/>
          </p:cNvSpPr>
          <p:nvPr/>
        </p:nvSpPr>
        <p:spPr bwMode="auto">
          <a:xfrm>
            <a:off x="1224643" y="1034738"/>
            <a:ext cx="99388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         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製表日期：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114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8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</a:t>
            </a:r>
          </a:p>
        </p:txBody>
      </p:sp>
      <p:graphicFrame>
        <p:nvGraphicFramePr>
          <p:cNvPr id="21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5634532"/>
              </p:ext>
            </p:extLst>
          </p:nvPr>
        </p:nvGraphicFramePr>
        <p:xfrm>
          <a:off x="1224642" y="1704988"/>
          <a:ext cx="9938848" cy="4559633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242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2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2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23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2356">
                  <a:extLst>
                    <a:ext uri="{9D8B030D-6E8A-4147-A177-3AD203B41FA5}">
                      <a16:colId xmlns:a16="http://schemas.microsoft.com/office/drawing/2014/main" val="3177776320"/>
                    </a:ext>
                  </a:extLst>
                </a:gridCol>
                <a:gridCol w="1242356">
                  <a:extLst>
                    <a:ext uri="{9D8B030D-6E8A-4147-A177-3AD203B41FA5}">
                      <a16:colId xmlns:a16="http://schemas.microsoft.com/office/drawing/2014/main" val="360192733"/>
                    </a:ext>
                  </a:extLst>
                </a:gridCol>
                <a:gridCol w="1242356">
                  <a:extLst>
                    <a:ext uri="{9D8B030D-6E8A-4147-A177-3AD203B41FA5}">
                      <a16:colId xmlns:a16="http://schemas.microsoft.com/office/drawing/2014/main" val="536845186"/>
                    </a:ext>
                  </a:extLst>
                </a:gridCol>
                <a:gridCol w="1242356">
                  <a:extLst>
                    <a:ext uri="{9D8B030D-6E8A-4147-A177-3AD203B41FA5}">
                      <a16:colId xmlns:a16="http://schemas.microsoft.com/office/drawing/2014/main" val="3923152446"/>
                    </a:ext>
                  </a:extLst>
                </a:gridCol>
              </a:tblGrid>
              <a:tr h="3863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國籍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數量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國籍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數量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國籍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數量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國籍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數量</a:t>
                      </a:r>
                    </a:p>
                  </a:txBody>
                  <a:tcPr marT="45739" marB="457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中國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57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奧地利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4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印尼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33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紐西蘭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3823949846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日本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16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蒙古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柬埔寨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捷克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3581455621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韓國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16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英國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加拿大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拉脫維亞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4021874359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泰國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38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澳大利亞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俄羅斯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5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菲律賓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4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4037976527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越南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美國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西班牙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5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馬來西亞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2516688837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巴基斯坦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法國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立陶宛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羅馬尼亞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1632393748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印度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7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伊朗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土耳其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7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3864006746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巴西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芬蘭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孟加拉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1673720201"/>
                  </a:ext>
                </a:extLst>
              </a:tr>
              <a:tr h="486915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合計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標楷體" pitchFamily="65" charset="-120"/>
                          <a:ea typeface="標楷體" pitchFamily="65" charset="-120"/>
                        </a:rPr>
                        <a:t>265</a:t>
                      </a:r>
                      <a:endParaRPr lang="zh-TW" altLang="en-US" sz="2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7025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42" y="-8063"/>
            <a:ext cx="1219200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g54e3f0182f1b091a_0"/>
          <p:cNvSpPr/>
          <p:nvPr/>
        </p:nvSpPr>
        <p:spPr>
          <a:xfrm>
            <a:off x="409616" y="742950"/>
            <a:ext cx="11472300" cy="5743200"/>
          </a:xfrm>
          <a:prstGeom prst="rect">
            <a:avLst/>
          </a:prstGeom>
          <a:noFill/>
          <a:ln w="19050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g54e3f0182f1b091a_0"/>
          <p:cNvSpPr txBox="1"/>
          <p:nvPr/>
        </p:nvSpPr>
        <p:spPr>
          <a:xfrm>
            <a:off x="11667460" y="6481567"/>
            <a:ext cx="524400" cy="4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Book Antiqua"/>
                <a:ea typeface="Book Antiqua"/>
                <a:cs typeface="Book Antiqua"/>
                <a:sym typeface="Book Antiqua"/>
              </a:rPr>
              <a:t>05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160" name="Google Shape;16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059707" y="-1291587"/>
            <a:ext cx="1163951" cy="4115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g54e3f0182f1b091a_0"/>
          <p:cNvPicPr preferRelativeResize="0"/>
          <p:nvPr/>
        </p:nvPicPr>
        <p:blipFill rotWithShape="1">
          <a:blip r:embed="rId4">
            <a:alphaModFix/>
          </a:blip>
          <a:srcRect l="77042" t="1852" r="6206" b="85778"/>
          <a:stretch/>
        </p:blipFill>
        <p:spPr>
          <a:xfrm rot="12">
            <a:off x="10443900" y="121727"/>
            <a:ext cx="1223575" cy="1289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54e3f0182f1b091a_0"/>
          <p:cNvPicPr preferRelativeResize="0"/>
          <p:nvPr/>
        </p:nvPicPr>
        <p:blipFill rotWithShape="1">
          <a:blip r:embed="rId5">
            <a:alphaModFix/>
          </a:blip>
          <a:srcRect l="57521" t="16275" r="24360" b="77009"/>
          <a:stretch/>
        </p:blipFill>
        <p:spPr>
          <a:xfrm>
            <a:off x="644659" y="5880686"/>
            <a:ext cx="1728201" cy="90702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" name="Google Shape;153;g54e3f0182f1b091a_0"/>
          <p:cNvGrpSpPr/>
          <p:nvPr/>
        </p:nvGrpSpPr>
        <p:grpSpPr>
          <a:xfrm>
            <a:off x="10963020" y="6631396"/>
            <a:ext cx="704299" cy="122484"/>
            <a:chOff x="8344108" y="608701"/>
            <a:chExt cx="704299" cy="122484"/>
          </a:xfrm>
        </p:grpSpPr>
        <p:sp>
          <p:nvSpPr>
            <p:cNvPr id="28" name="Google Shape;154;g54e3f0182f1b091a_0"/>
            <p:cNvSpPr/>
            <p:nvPr/>
          </p:nvSpPr>
          <p:spPr>
            <a:xfrm>
              <a:off x="8344108" y="608701"/>
              <a:ext cx="117600" cy="1176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155;g54e3f0182f1b091a_0"/>
            <p:cNvSpPr/>
            <p:nvPr/>
          </p:nvSpPr>
          <p:spPr>
            <a:xfrm>
              <a:off x="8544575" y="613585"/>
              <a:ext cx="117600" cy="1176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156;g54e3f0182f1b091a_0"/>
            <p:cNvSpPr/>
            <p:nvPr/>
          </p:nvSpPr>
          <p:spPr>
            <a:xfrm>
              <a:off x="8737691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157;g54e3f0182f1b091a_0"/>
            <p:cNvSpPr/>
            <p:nvPr/>
          </p:nvSpPr>
          <p:spPr>
            <a:xfrm>
              <a:off x="8930807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6" name="Google Shape;14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285023" y="-1524215"/>
            <a:ext cx="1033294" cy="443479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42;p4"/>
          <p:cNvSpPr txBox="1"/>
          <p:nvPr/>
        </p:nvSpPr>
        <p:spPr>
          <a:xfrm>
            <a:off x="1976265" y="344981"/>
            <a:ext cx="8074864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僑外生統計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95" y="184347"/>
            <a:ext cx="1187502" cy="876113"/>
          </a:xfrm>
          <a:prstGeom prst="rect">
            <a:avLst/>
          </a:prstGeom>
        </p:spPr>
      </p:pic>
      <p:sp>
        <p:nvSpPr>
          <p:cNvPr id="19" name="文字方塊 4"/>
          <p:cNvSpPr txBox="1">
            <a:spLocks noChangeArrowheads="1"/>
          </p:cNvSpPr>
          <p:nvPr/>
        </p:nvSpPr>
        <p:spPr bwMode="auto">
          <a:xfrm>
            <a:off x="7887855" y="1060460"/>
            <a:ext cx="32756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製表日期：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114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13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</a:t>
            </a:r>
          </a:p>
        </p:txBody>
      </p:sp>
      <p:sp>
        <p:nvSpPr>
          <p:cNvPr id="20" name="文字方塊 4"/>
          <p:cNvSpPr txBox="1">
            <a:spLocks noChangeArrowheads="1"/>
          </p:cNvSpPr>
          <p:nvPr/>
        </p:nvSpPr>
        <p:spPr bwMode="auto">
          <a:xfrm>
            <a:off x="1105766" y="1072621"/>
            <a:ext cx="559983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學年度第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學期僑外生就讀系所人數統計</a:t>
            </a:r>
          </a:p>
        </p:txBody>
      </p:sp>
      <p:graphicFrame>
        <p:nvGraphicFramePr>
          <p:cNvPr id="24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6838896"/>
              </p:ext>
            </p:extLst>
          </p:nvPr>
        </p:nvGraphicFramePr>
        <p:xfrm>
          <a:off x="1105765" y="1516742"/>
          <a:ext cx="10080001" cy="5071333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501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7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7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7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377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22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22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22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62692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        系</a:t>
                      </a:r>
                    </a:p>
                  </a:txBody>
                  <a:tcPr marL="91436" marR="91436" marT="45708" marB="4570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外籍生</a:t>
                      </a:r>
                    </a:p>
                  </a:txBody>
                  <a:tcPr marL="91436" marR="91436" marT="45708" marB="4570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僑生</a:t>
                      </a:r>
                    </a:p>
                  </a:txBody>
                  <a:tcPr marL="91436" marR="91436" marT="45708" marB="4570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6" marR="91436" marT="45708" marB="4570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        系</a:t>
                      </a:r>
                    </a:p>
                  </a:txBody>
                  <a:tcPr marL="91436" marR="91436" marT="45708" marB="4570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外籍生</a:t>
                      </a:r>
                    </a:p>
                  </a:txBody>
                  <a:tcPr marL="91436" marR="91436" marT="45708" marB="4570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僑生</a:t>
                      </a:r>
                    </a:p>
                  </a:txBody>
                  <a:tcPr marL="91436" marR="91436" marT="45708" marB="4570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6" marR="91436" marT="45708" marB="4570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語教系華語文碩士班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教育學系課程與教學碩士班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語文教育學系博士班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教育學系碩士班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音樂學系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教育學系博士班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音樂系碩士班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77307622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特殊教育學系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高等教育經營管理碩士學位學程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R="0" algn="ctr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1</a:t>
                      </a:r>
                      <a:endParaRPr lang="zh-TW" altLang="en-US"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0</a:t>
                      </a:r>
                      <a:endParaRPr lang="zh-TW" altLang="en-US"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82971449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特殊教育學系碩士班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國際經營管理碩班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(IMBA)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幼兒教育學系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諮商與應用心理學系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幼兒教育學系碩士班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諮商與應用心理學系碩士班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幼兒教育學系早期療育碩士班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區域與社會發展學系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體育學系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區域與社會發展學系碩士班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體育碩士班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臺灣語文學系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教育測驗統計研究所碩士班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英語學系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教育測驗統計研究所博士班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英語學系碩士班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文化創意產業設計與營運學系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數學教育學系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事業經營碩士班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數學教育學系碩士班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國際企業學系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科學教育與應用學系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永續觀光暨遊憩管理碩士學位學程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資訊工程學系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美術學系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資訊工程碩士班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美術系碩士班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數位內容科技學系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語文教育學系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數位內容科技學系碩士班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語文教育學系碩士班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196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51117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031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g54e3f0182f1b091a_0"/>
          <p:cNvSpPr/>
          <p:nvPr/>
        </p:nvSpPr>
        <p:spPr>
          <a:xfrm>
            <a:off x="409616" y="742950"/>
            <a:ext cx="11472300" cy="5743200"/>
          </a:xfrm>
          <a:prstGeom prst="rect">
            <a:avLst/>
          </a:prstGeom>
          <a:noFill/>
          <a:ln w="19050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g54e3f0182f1b091a_0"/>
          <p:cNvSpPr txBox="1"/>
          <p:nvPr/>
        </p:nvSpPr>
        <p:spPr>
          <a:xfrm>
            <a:off x="11667460" y="6481567"/>
            <a:ext cx="524400" cy="4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2000" b="1" i="0" u="none" strike="noStrike" kern="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Book Antiqua"/>
                <a:ea typeface="Book Antiqua"/>
                <a:cs typeface="Book Antiqua"/>
                <a:sym typeface="Book Antiqua"/>
              </a:rPr>
              <a:t>06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160" name="Google Shape;16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059707" y="-1291587"/>
            <a:ext cx="1163951" cy="4115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g54e3f0182f1b091a_0"/>
          <p:cNvPicPr preferRelativeResize="0"/>
          <p:nvPr/>
        </p:nvPicPr>
        <p:blipFill rotWithShape="1">
          <a:blip r:embed="rId4">
            <a:alphaModFix/>
          </a:blip>
          <a:srcRect l="77042" t="1852" r="6206" b="85778"/>
          <a:stretch/>
        </p:blipFill>
        <p:spPr>
          <a:xfrm rot="12">
            <a:off x="10443900" y="121727"/>
            <a:ext cx="1223575" cy="1289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54e3f0182f1b091a_0"/>
          <p:cNvPicPr preferRelativeResize="0"/>
          <p:nvPr/>
        </p:nvPicPr>
        <p:blipFill rotWithShape="1">
          <a:blip r:embed="rId5">
            <a:alphaModFix/>
          </a:blip>
          <a:srcRect l="57521" t="16275" r="24360" b="77009"/>
          <a:stretch/>
        </p:blipFill>
        <p:spPr>
          <a:xfrm>
            <a:off x="644659" y="5880686"/>
            <a:ext cx="1728201" cy="90702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" name="Google Shape;153;g54e3f0182f1b091a_0"/>
          <p:cNvGrpSpPr/>
          <p:nvPr/>
        </p:nvGrpSpPr>
        <p:grpSpPr>
          <a:xfrm>
            <a:off x="10963020" y="6631396"/>
            <a:ext cx="704299" cy="122484"/>
            <a:chOff x="8344108" y="608701"/>
            <a:chExt cx="704299" cy="122484"/>
          </a:xfrm>
        </p:grpSpPr>
        <p:sp>
          <p:nvSpPr>
            <p:cNvPr id="28" name="Google Shape;154;g54e3f0182f1b091a_0"/>
            <p:cNvSpPr/>
            <p:nvPr/>
          </p:nvSpPr>
          <p:spPr>
            <a:xfrm>
              <a:off x="8344108" y="608701"/>
              <a:ext cx="117600" cy="1176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155;g54e3f0182f1b091a_0"/>
            <p:cNvSpPr/>
            <p:nvPr/>
          </p:nvSpPr>
          <p:spPr>
            <a:xfrm>
              <a:off x="8544575" y="613585"/>
              <a:ext cx="117600" cy="1176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156;g54e3f0182f1b091a_0"/>
            <p:cNvSpPr/>
            <p:nvPr/>
          </p:nvSpPr>
          <p:spPr>
            <a:xfrm>
              <a:off x="8737691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157;g54e3f0182f1b091a_0"/>
            <p:cNvSpPr/>
            <p:nvPr/>
          </p:nvSpPr>
          <p:spPr>
            <a:xfrm>
              <a:off x="8930807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6" name="Google Shape;14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285023" y="-1524215"/>
            <a:ext cx="1033294" cy="443479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42;p4"/>
          <p:cNvSpPr txBox="1"/>
          <p:nvPr/>
        </p:nvSpPr>
        <p:spPr>
          <a:xfrm>
            <a:off x="1976265" y="344981"/>
            <a:ext cx="8074864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僑外生統計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95" y="184347"/>
            <a:ext cx="1187502" cy="876113"/>
          </a:xfrm>
          <a:prstGeom prst="rect">
            <a:avLst/>
          </a:prstGeom>
        </p:spPr>
      </p:pic>
      <p:sp>
        <p:nvSpPr>
          <p:cNvPr id="19" name="文字方塊 4"/>
          <p:cNvSpPr txBox="1">
            <a:spLocks noChangeArrowheads="1"/>
          </p:cNvSpPr>
          <p:nvPr/>
        </p:nvSpPr>
        <p:spPr bwMode="auto">
          <a:xfrm>
            <a:off x="1173716" y="1022755"/>
            <a:ext cx="1010737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          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製表日期：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114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13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</a:t>
            </a:r>
          </a:p>
        </p:txBody>
      </p:sp>
      <p:sp>
        <p:nvSpPr>
          <p:cNvPr id="20" name="文字方塊 4"/>
          <p:cNvSpPr txBox="1">
            <a:spLocks noChangeArrowheads="1"/>
          </p:cNvSpPr>
          <p:nvPr/>
        </p:nvSpPr>
        <p:spPr bwMode="auto">
          <a:xfrm>
            <a:off x="1130499" y="1600194"/>
            <a:ext cx="18460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外籍生人數統計</a:t>
            </a:r>
          </a:p>
        </p:txBody>
      </p:sp>
      <p:graphicFrame>
        <p:nvGraphicFramePr>
          <p:cNvPr id="21" name="表格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159126"/>
              </p:ext>
            </p:extLst>
          </p:nvPr>
        </p:nvGraphicFramePr>
        <p:xfrm>
          <a:off x="644659" y="5039150"/>
          <a:ext cx="10923867" cy="1176388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567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154">
                  <a:extLst>
                    <a:ext uri="{9D8B030D-6E8A-4147-A177-3AD203B41FA5}">
                      <a16:colId xmlns:a16="http://schemas.microsoft.com/office/drawing/2014/main" val="3215333569"/>
                    </a:ext>
                  </a:extLst>
                </a:gridCol>
                <a:gridCol w="605204">
                  <a:extLst>
                    <a:ext uri="{9D8B030D-6E8A-4147-A177-3AD203B41FA5}">
                      <a16:colId xmlns:a16="http://schemas.microsoft.com/office/drawing/2014/main" val="666339764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468562319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447003048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3960202305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297453"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000" b="1" i="0" u="none" strike="noStrike" cap="none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就學中</a:t>
                      </a:r>
                      <a:endParaRPr lang="en-US" altLang="zh-TW" sz="1000" b="1" i="0" u="none" strike="noStrike" cap="none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  <a:sym typeface="Arial"/>
                      </a:endParaRPr>
                    </a:p>
                  </a:txBody>
                  <a:tcPr marL="91441" marR="91441" marT="45593" marB="45593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大一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大三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大四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大五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大七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碩一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碩二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碩三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碩四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碩五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碩六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博一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博二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博三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博四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博五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博六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博七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273"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0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僑生</a:t>
                      </a:r>
                    </a:p>
                  </a:txBody>
                  <a:tcPr marL="91441" marR="91441" marT="45593" marB="45593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389"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0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外籍生</a:t>
                      </a:r>
                    </a:p>
                  </a:txBody>
                  <a:tcPr marL="91441" marR="91441" marT="45593" marB="45593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273"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0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合計</a:t>
                      </a:r>
                    </a:p>
                  </a:txBody>
                  <a:tcPr marL="91441" marR="91441" marT="45593" marB="45593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196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3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7614740"/>
              </p:ext>
            </p:extLst>
          </p:nvPr>
        </p:nvGraphicFramePr>
        <p:xfrm>
          <a:off x="4443795" y="2394301"/>
          <a:ext cx="2015999" cy="16664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9696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63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6605">
                <a:tc>
                  <a:txBody>
                    <a:bodyPr/>
                    <a:lstStyle/>
                    <a:p>
                      <a:pPr marR="0" algn="ctr" rtl="0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0" i="0" u="none" strike="noStrike" cap="none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學士班</a:t>
                      </a:r>
                    </a:p>
                  </a:txBody>
                  <a:tcPr marL="91452" marR="91452" marT="45674" marB="45674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0" i="0" u="none" strike="noStrike" cap="none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92</a:t>
                      </a:r>
                      <a:endParaRPr lang="zh-TW" altLang="en-US" sz="1600" b="0" i="0" u="none" strike="noStrike" cap="none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91452" marR="91452" marT="45674" marB="45674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605">
                <a:tc>
                  <a:txBody>
                    <a:bodyPr/>
                    <a:lstStyle/>
                    <a:p>
                      <a:pPr marR="0" algn="ctr" rtl="0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0" i="0" u="none" strike="noStrike" cap="none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碩士班</a:t>
                      </a:r>
                    </a:p>
                  </a:txBody>
                  <a:tcPr marL="91452" marR="91452" marT="45674" marB="45674" anchor="b">
                    <a:lnT w="254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0" i="0" u="none" strike="noStrike" cap="none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11</a:t>
                      </a:r>
                      <a:endParaRPr lang="zh-TW" altLang="en-US" sz="1600" b="0" i="0" u="none" strike="noStrike" cap="none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91452" marR="91452" marT="45674" marB="45674" anchor="b">
                    <a:lnT w="254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605">
                <a:tc>
                  <a:txBody>
                    <a:bodyPr/>
                    <a:lstStyle/>
                    <a:p>
                      <a:pPr marR="0" algn="ctr" rtl="0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0" i="0" u="none" strike="noStrike" cap="none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博士班</a:t>
                      </a:r>
                    </a:p>
                  </a:txBody>
                  <a:tcPr marL="91452" marR="91452" marT="45674" marB="45674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0" i="0" u="none" strike="noStrike" cap="none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1</a:t>
                      </a:r>
                      <a:endParaRPr lang="zh-TW" altLang="en-US" sz="1600" b="0" i="0" u="none" strike="noStrike" cap="none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91452" marR="91452" marT="45674" marB="45674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605">
                <a:tc>
                  <a:txBody>
                    <a:bodyPr/>
                    <a:lstStyle/>
                    <a:p>
                      <a:pPr marR="0" algn="ctr" rtl="0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1" i="0" u="none" strike="noStrike" cap="none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合計</a:t>
                      </a:r>
                    </a:p>
                  </a:txBody>
                  <a:tcPr marL="91452" marR="91452" marT="45674" marB="45674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1" i="0" u="none" strike="noStrike" cap="none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104</a:t>
                      </a:r>
                      <a:endParaRPr lang="zh-TW" altLang="en-US" sz="1600" b="1" i="0" u="none" strike="noStrike" cap="none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91452" marR="91452" marT="45674" marB="45674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2" name="表格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37134"/>
              </p:ext>
            </p:extLst>
          </p:nvPr>
        </p:nvGraphicFramePr>
        <p:xfrm>
          <a:off x="8134402" y="2049951"/>
          <a:ext cx="2808287" cy="23551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224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6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2520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各學院總計</a:t>
                      </a: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外籍生</a:t>
                      </a: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僑生</a:t>
                      </a:r>
                    </a:p>
                  </a:txBody>
                  <a:tcPr marL="91439" marR="91439" marT="45736" marB="4573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52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教育學院</a:t>
                      </a: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25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52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人文學院</a:t>
                      </a: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30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52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理學院</a:t>
                      </a: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52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管理學院</a:t>
                      </a: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42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52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zh-TW" altLang="en-US" sz="1600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</a:p>
                  </a:txBody>
                  <a:tcPr marL="91439" marR="91439" marT="45736" marB="45736"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altLang="zh-TW" sz="1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92</a:t>
                      </a:r>
                      <a:endParaRPr lang="zh-TW" altLang="en-US" sz="16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altLang="zh-TW" sz="1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104</a:t>
                      </a:r>
                      <a:endParaRPr lang="zh-TW" altLang="en-US" sz="16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3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3652496"/>
              </p:ext>
            </p:extLst>
          </p:nvPr>
        </p:nvGraphicFramePr>
        <p:xfrm>
          <a:off x="911007" y="2369747"/>
          <a:ext cx="2100318" cy="1690976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61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8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2744">
                <a:tc>
                  <a:txBody>
                    <a:bodyPr/>
                    <a:lstStyle/>
                    <a:p>
                      <a:pPr marR="0" algn="ctr" rtl="0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0" i="0" u="none" strike="noStrike" cap="none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學士班</a:t>
                      </a:r>
                    </a:p>
                  </a:txBody>
                  <a:tcPr marL="91452" marR="91452" marT="45674" marB="45674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b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0" i="0" u="none" strike="noStrike" cap="none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38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744">
                <a:tc>
                  <a:txBody>
                    <a:bodyPr/>
                    <a:lstStyle/>
                    <a:p>
                      <a:pPr marR="0" algn="ctr" rtl="0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0" i="0" u="none" strike="noStrike" cap="none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碩士班</a:t>
                      </a:r>
                    </a:p>
                  </a:txBody>
                  <a:tcPr marL="91452" marR="91452" marT="45674" marB="45674" anchor="b">
                    <a:lnT w="254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R="0" algn="ctr" rtl="0" fontAlgn="b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0" i="0" u="none" strike="noStrike" cap="none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51</a:t>
                      </a:r>
                    </a:p>
                  </a:txBody>
                  <a:tcPr marL="7620" marR="7620" marT="7620" marB="0" anchor="b">
                    <a:lnT w="254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744">
                <a:tc>
                  <a:txBody>
                    <a:bodyPr/>
                    <a:lstStyle/>
                    <a:p>
                      <a:pPr marR="0" algn="ctr" rtl="0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0" i="0" u="none" strike="noStrike" cap="none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博士班</a:t>
                      </a:r>
                    </a:p>
                  </a:txBody>
                  <a:tcPr marL="91452" marR="91452" marT="45674" marB="45674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algn="ctr" rtl="0" fontAlgn="b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0" i="0" u="none" strike="noStrike" cap="none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3</a:t>
                      </a:r>
                    </a:p>
                  </a:txBody>
                  <a:tcPr marL="7620" marR="7620" marT="7620" marB="0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744">
                <a:tc>
                  <a:txBody>
                    <a:bodyPr/>
                    <a:lstStyle/>
                    <a:p>
                      <a:pPr marR="0" algn="ctr" rtl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1" i="0" u="none" strike="noStrike" cap="none" dirty="0">
                          <a:solidFill>
                            <a:schemeClr val="lt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合計</a:t>
                      </a:r>
                    </a:p>
                  </a:txBody>
                  <a:tcPr marL="91452" marR="91452" marT="45674" marB="45674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1" i="0" u="none" strike="noStrike" cap="none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92</a:t>
                      </a:r>
                      <a:endParaRPr lang="zh-TW" altLang="en-US" sz="1600" b="1" i="0" u="none" strike="noStrike" cap="none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91452" marR="91452" marT="45674" marB="45674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4" name="文字方塊 4"/>
          <p:cNvSpPr txBox="1">
            <a:spLocks noChangeArrowheads="1"/>
          </p:cNvSpPr>
          <p:nvPr/>
        </p:nvSpPr>
        <p:spPr bwMode="auto">
          <a:xfrm>
            <a:off x="4592286" y="1600194"/>
            <a:ext cx="171901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僑生人數統計</a:t>
            </a:r>
          </a:p>
        </p:txBody>
      </p:sp>
    </p:spTree>
    <p:extLst>
      <p:ext uri="{BB962C8B-B14F-4D97-AF65-F5344CB8AC3E}">
        <p14:creationId xmlns:p14="http://schemas.microsoft.com/office/powerpoint/2010/main" val="333080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5524</TotalTime>
  <Words>988</Words>
  <Application>Microsoft Office PowerPoint</Application>
  <PresentationFormat>寬螢幕</PresentationFormat>
  <Paragraphs>582</Paragraphs>
  <Slides>7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Arial</vt:lpstr>
      <vt:lpstr>微軟正黑體</vt:lpstr>
      <vt:lpstr>Book Antiqua</vt:lpstr>
      <vt:lpstr>Calibri</vt:lpstr>
      <vt:lpstr>標楷體</vt:lpstr>
      <vt:lpstr>Times New Roman</vt:lpstr>
      <vt:lpstr>Office 佈景主題</vt:lpstr>
      <vt:lpstr>1_Office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Ntcuwork</cp:lastModifiedBy>
  <cp:revision>367</cp:revision>
  <cp:lastPrinted>2023-10-12T08:28:31Z</cp:lastPrinted>
  <dcterms:created xsi:type="dcterms:W3CDTF">2020-02-10T01:45:07Z</dcterms:created>
  <dcterms:modified xsi:type="dcterms:W3CDTF">2025-10-13T07:11:55Z</dcterms:modified>
</cp:coreProperties>
</file>