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95" r:id="rId3"/>
    <p:sldId id="485" r:id="rId4"/>
    <p:sldId id="484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31" r:id="rId15"/>
  </p:sldIdLst>
  <p:sldSz cx="12192000" cy="6858000"/>
  <p:notesSz cx="6807200" cy="99393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軟正黑體" panose="020B0604030504040204" pitchFamily="34" charset="-120"/>
      <p:regular r:id="rId22"/>
      <p:bold r:id="rId23"/>
    </p:embeddedFont>
    <p:embeddedFont>
      <p:font typeface="標楷體" panose="03000509000000000000" pitchFamily="65" charset="-12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275">
          <p15:clr>
            <a:srgbClr val="A4A3A4"/>
          </p15:clr>
        </p15:guide>
        <p15:guide id="2" orient="horz" pos="154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P8pRPkHo/B8zoVXcKwfXsqopr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FCE51"/>
    <a:srgbClr val="D7B959"/>
    <a:srgbClr val="5B9BD5"/>
    <a:srgbClr val="3E89CE"/>
    <a:srgbClr val="A5A5A5"/>
    <a:srgbClr val="ED7D31"/>
    <a:srgbClr val="FFF9EE"/>
    <a:srgbClr val="FFEDBE"/>
    <a:srgbClr val="F6F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5320" autoAdjust="0"/>
  </p:normalViewPr>
  <p:slideViewPr>
    <p:cSldViewPr snapToGrid="0">
      <p:cViewPr varScale="1">
        <p:scale>
          <a:sx n="82" d="100"/>
          <a:sy n="82" d="100"/>
        </p:scale>
        <p:origin x="835" y="67"/>
      </p:cViewPr>
      <p:guideLst>
        <p:guide pos="2275"/>
        <p:guide orient="horz" pos="15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6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6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BD4A-0F93-4287-BE9F-99700C2DC769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40" y="944086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D896A-3059-4C5B-97B1-D1169E4E9E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096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50529" cy="4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082" y="0"/>
            <a:ext cx="2950529" cy="4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403" y="4782902"/>
            <a:ext cx="5446396" cy="391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41813"/>
            <a:ext cx="2950529" cy="4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082" y="9441813"/>
            <a:ext cx="2950529" cy="4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5576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0403" y="4782902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508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423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443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875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061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74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29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5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42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78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00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868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981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1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18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-2" y="0"/>
            <a:ext cx="12192002" cy="6858000"/>
            <a:chOff x="0" y="0"/>
            <a:chExt cx="12192002" cy="6858000"/>
          </a:xfrm>
        </p:grpSpPr>
        <p:pic>
          <p:nvPicPr>
            <p:cNvPr id="89" name="Google Shape;89;p1"/>
            <p:cNvPicPr preferRelativeResize="0"/>
            <p:nvPr/>
          </p:nvPicPr>
          <p:blipFill rotWithShape="1">
            <a:blip r:embed="rId3">
              <a:alphaModFix/>
            </a:blip>
            <a:srcRect t="49257" r="3110" b="6422"/>
            <a:stretch/>
          </p:blipFill>
          <p:spPr>
            <a:xfrm>
              <a:off x="0" y="0"/>
              <a:ext cx="1219200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4">
              <a:alphaModFix/>
            </a:blip>
            <a:srcRect l="77042" t="1852" r="6206" b="85778"/>
            <a:stretch/>
          </p:blipFill>
          <p:spPr>
            <a:xfrm rot="10">
              <a:off x="3445414" y="261873"/>
              <a:ext cx="1447123" cy="1382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5">
              <a:alphaModFix/>
            </a:blip>
            <a:srcRect l="76460" t="14390" r="6522" b="73057"/>
            <a:stretch/>
          </p:blipFill>
          <p:spPr>
            <a:xfrm>
              <a:off x="5055650" y="178675"/>
              <a:ext cx="1447123" cy="1382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6">
              <a:alphaModFix/>
            </a:blip>
            <a:srcRect l="65993" t="16275" r="24360" b="71839"/>
            <a:stretch/>
          </p:blipFill>
          <p:spPr>
            <a:xfrm>
              <a:off x="54293" y="4855169"/>
              <a:ext cx="920109" cy="1605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"/>
          <p:cNvSpPr txBox="1"/>
          <p:nvPr/>
        </p:nvSpPr>
        <p:spPr>
          <a:xfrm>
            <a:off x="1891851" y="4259490"/>
            <a:ext cx="8408400" cy="1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Arial"/>
              <a:buNone/>
            </a:pPr>
            <a:endParaRPr sz="2400" b="0" i="0" u="none" strike="noStrike" cap="none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0">
            <a:off x="316802" y="261843"/>
            <a:ext cx="1447123" cy="138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l="76460" t="14390" r="6522" b="73057"/>
          <a:stretch/>
        </p:blipFill>
        <p:spPr>
          <a:xfrm>
            <a:off x="1835161" y="178726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l="57723" t="6878" r="23025" b="86340"/>
          <a:stretch/>
        </p:blipFill>
        <p:spPr>
          <a:xfrm>
            <a:off x="10044933" y="90938"/>
            <a:ext cx="1840899" cy="91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 l="18609" t="17569" r="20526" b="74765"/>
          <a:stretch/>
        </p:blipFill>
        <p:spPr>
          <a:xfrm>
            <a:off x="860267" y="1917615"/>
            <a:ext cx="10802471" cy="34968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3197323" y="2470044"/>
            <a:ext cx="55451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2024-2025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年出國交換</a:t>
            </a:r>
            <a:b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校內申請說明會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5DDBB93-50CD-504D-F031-7EB22FAC4350}"/>
              </a:ext>
            </a:extLst>
          </p:cNvPr>
          <p:cNvSpPr txBox="1"/>
          <p:nvPr/>
        </p:nvSpPr>
        <p:spPr>
          <a:xfrm>
            <a:off x="2724539" y="4219564"/>
            <a:ext cx="6680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國際及兩岸事務暨研究發展處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辦理出國相關事宜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辦理簽證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訂機票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辦理保險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住宿申請及選課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交換學生必須將航班資訊提供國研處及交流學校，以利交流學校後續接機事宜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4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出國研修期間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有任何問題，直接與交流學校負責老師反應。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與系所確認修課資料。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若要進行學分抵免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提早回國或延長修課時間需向本校核備。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1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回國後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繳交心得報告。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辦理補助款核銷事宜。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若無申請教育部學海計畫，則申請本校經費補助，補助機票上限</a:t>
            </a:r>
            <a:r>
              <a:rPr lang="en-US" altLang="zh-TW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萬元整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2918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溫馨提醒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11546" y="1289016"/>
            <a:ext cx="9448787" cy="4672403"/>
          </a:xfrm>
        </p:spPr>
        <p:txBody>
          <a:bodyPr>
            <a:noAutofit/>
          </a:bodyPr>
          <a:lstStyle/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出國費用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約新台幣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13-15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含機票、住宿、生活費及雜費等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韓國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約新台幣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10-12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含機票、住宿、生活費及雜費等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歐洲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約新台幣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20-22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含機票、住宿、生活費及雜費等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大陸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約新台幣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8-10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含機票、住宿、生活費及雜費等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以每學期計算，實際金額因個人情況有所不同。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學分抵免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由系所提出申請。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成績單須為正本、要有分數且須註記及格及不及格之標準。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獎助款核銷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返校後，一個月內核銷完成。</a:t>
            </a:r>
          </a:p>
          <a:p>
            <a:pPr marL="529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-12" y="-11"/>
            <a:ext cx="12192002" cy="6858000"/>
            <a:chOff x="0" y="0"/>
            <a:chExt cx="12192002" cy="6858000"/>
          </a:xfrm>
        </p:grpSpPr>
        <p:pic>
          <p:nvPicPr>
            <p:cNvPr id="89" name="Google Shape;89;p1"/>
            <p:cNvPicPr preferRelativeResize="0"/>
            <p:nvPr/>
          </p:nvPicPr>
          <p:blipFill rotWithShape="1">
            <a:blip r:embed="rId3">
              <a:alphaModFix/>
            </a:blip>
            <a:srcRect t="49257" r="3110" b="6422"/>
            <a:stretch/>
          </p:blipFill>
          <p:spPr>
            <a:xfrm>
              <a:off x="0" y="0"/>
              <a:ext cx="1219200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4">
              <a:alphaModFix/>
            </a:blip>
            <a:srcRect l="77042" t="1852" r="6206" b="85778"/>
            <a:stretch/>
          </p:blipFill>
          <p:spPr>
            <a:xfrm rot="10">
              <a:off x="3445414" y="261873"/>
              <a:ext cx="1447123" cy="1382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5">
              <a:alphaModFix/>
            </a:blip>
            <a:srcRect l="76460" t="14390" r="6522" b="73057"/>
            <a:stretch/>
          </p:blipFill>
          <p:spPr>
            <a:xfrm>
              <a:off x="5055650" y="178675"/>
              <a:ext cx="1447123" cy="1382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6">
              <a:alphaModFix/>
            </a:blip>
            <a:srcRect l="65993" t="16275" r="24360" b="71839"/>
            <a:stretch/>
          </p:blipFill>
          <p:spPr>
            <a:xfrm>
              <a:off x="54293" y="4855169"/>
              <a:ext cx="920109" cy="1605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"/>
          <p:cNvSpPr txBox="1"/>
          <p:nvPr/>
        </p:nvSpPr>
        <p:spPr>
          <a:xfrm>
            <a:off x="1891851" y="4259490"/>
            <a:ext cx="8408400" cy="1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0">
            <a:off x="316802" y="261843"/>
            <a:ext cx="1447123" cy="138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l="76460" t="14390" r="6522" b="73057"/>
          <a:stretch/>
        </p:blipFill>
        <p:spPr>
          <a:xfrm>
            <a:off x="1835161" y="178726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l="57723" t="6878" r="23025" b="86340"/>
          <a:stretch/>
        </p:blipFill>
        <p:spPr>
          <a:xfrm>
            <a:off x="10044933" y="90938"/>
            <a:ext cx="1840899" cy="91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 l="18609" t="17569" r="20526" b="74765"/>
          <a:stretch/>
        </p:blipFill>
        <p:spPr>
          <a:xfrm>
            <a:off x="860267" y="1917615"/>
            <a:ext cx="10802471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4145499" y="2470044"/>
            <a:ext cx="3648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THANK</a:t>
            </a: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15377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定義說明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在學期間，赴國外姐妹校進行交換學習，最短一學期，最長不超過一年。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交換期間，必須完成校內註冊程序，繳交本校學費，無須支付國外姐妹校學費。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海外期間，其餘費用由學生自付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返校後，依據本校教務處相關規定可辦理學分抵免。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7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申請時程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配合教育部學海計畫申請時程，每學年第一學期辦理下一學年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含上、下學期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出國交換校內徵選。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倘若交流學校尚有名額或為新簽約學校，</a:t>
            </a:r>
            <a:r>
              <a:rPr lang="zh-TW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則仍每學期辦理校內甄選，但無法申請教育部學海計畫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請務必於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前將所有文件備齊，交至國研處辦公室。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0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交換期間及名額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最短一學期，最長不超過一學年。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依據交換學生協議及實際交流狀況調整 甄選名額。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每人至多能申請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所學校，且不辦理備取生遞補作業。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交流學校名單及相關資訊參閱甄選簡章。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簡章上之交流學校為本校常態性交流學校，若有與本校簽署交換學生協議，卻無列在簡章，仍可提出申請，本處會再與交流學校聯繫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交流學校名單請參閱本校姊妹校名單，有簽訂交換學生細則之學校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申請資格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本校「在學學生」皆可提出申請。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申請時及出國交流期間務必為在學學生。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大學部學生必須就讀一年以上，方可提出申請。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轉學生不列入此規範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陸生、僑生及外籍生不得申請交換至其原居住國；臺灣獎學金獲獎生不具申請資格。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7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語文能力證明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依據交流學校國別繳交相關語文能力證明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日本語能力檢定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N3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韓國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韓文檢定或英文檢定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歐洲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英文檢定相當於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B2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級以上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最好含聽、說、讀、寫四部分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為托福、雅思及多益等檢定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8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甄選方式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審核標準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語文成績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(50%)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學業成績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(30%) 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推薦信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(10%)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參與活動及競賽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(5%) 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(5%) 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5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公告錄取名單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月中旬左右於國研處網站公告錄取名單。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繳交出國交換確認單及切結書。</a:t>
            </a: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配合交流學校時程填寫交流學校申請文件。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交流學校依據本校推薦名單審核學生資料，審核通過後，再由本校寄送申請文件至交流學校。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4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e3f0182f1b091a_0"/>
          <p:cNvSpPr/>
          <p:nvPr/>
        </p:nvSpPr>
        <p:spPr>
          <a:xfrm>
            <a:off x="409616" y="71142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5549578" cy="707846"/>
          </a:xfrm>
          <a:prstGeom prst="rect">
            <a:avLst/>
          </a:prstGeom>
          <a:solidFill>
            <a:srgbClr val="FFF9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交流學校入學許可</a:t>
            </a:r>
            <a:endParaRPr kumimoji="0" lang="zh-TW" altLang="zh-TW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1169733" y="6354305"/>
            <a:ext cx="273180" cy="365125"/>
          </a:xfrm>
        </p:spPr>
        <p:txBody>
          <a:bodyPr/>
          <a:lstStyle/>
          <a:p>
            <a:pPr>
              <a:defRPr/>
            </a:pP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00078" y="1469205"/>
            <a:ext cx="9448787" cy="4672403"/>
          </a:xfrm>
        </p:spPr>
        <p:txBody>
          <a:bodyPr>
            <a:noAutofit/>
          </a:bodyPr>
          <a:lstStyle/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確認錄取並收到申請文件後，交流學校會寄送入學許可至本校，國研處收到文件後，通知學生領取。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14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有時候，交流學校會將入學文件直接寄給學生。</a:t>
            </a:r>
          </a:p>
          <a:p>
            <a:pPr marL="72000" indent="457200">
              <a:lnSpc>
                <a:spcPct val="100000"/>
              </a:lnSpc>
              <a:spcBef>
                <a:spcPts val="600"/>
              </a:spcBef>
              <a:buNone/>
            </a:pP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6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837</Words>
  <Application>Microsoft Office PowerPoint</Application>
  <PresentationFormat>寬螢幕</PresentationFormat>
  <Paragraphs>87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Times New Roman</vt:lpstr>
      <vt:lpstr>Wingdings</vt:lpstr>
      <vt:lpstr>Arial</vt:lpstr>
      <vt:lpstr>Calibri</vt:lpstr>
      <vt:lpstr>標楷體</vt:lpstr>
      <vt:lpstr>微軟正黑體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533</cp:revision>
  <cp:lastPrinted>2023-05-15T02:14:39Z</cp:lastPrinted>
  <dcterms:created xsi:type="dcterms:W3CDTF">2020-02-10T01:45:07Z</dcterms:created>
  <dcterms:modified xsi:type="dcterms:W3CDTF">2023-09-26T08:10:24Z</dcterms:modified>
</cp:coreProperties>
</file>