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351" r:id="rId4"/>
    <p:sldId id="358" r:id="rId5"/>
    <p:sldId id="359" r:id="rId6"/>
    <p:sldId id="360" r:id="rId7"/>
    <p:sldId id="361" r:id="rId8"/>
    <p:sldId id="362" r:id="rId9"/>
    <p:sldId id="363" r:id="rId10"/>
    <p:sldId id="364" r:id="rId11"/>
  </p:sldIdLst>
  <p:sldSz cx="12192000" cy="6858000"/>
  <p:notesSz cx="6807200" cy="9939338"/>
  <p:embeddedFontLst>
    <p:embeddedFont>
      <p:font typeface="微軟正黑體" panose="020B0604030504040204" pitchFamily="34" charset="-120"/>
      <p:regular r:id="rId14"/>
      <p:bold r:id="rId15"/>
    </p:embeddedFont>
    <p:embeddedFont>
      <p:font typeface="標楷體" panose="03000509000000000000" pitchFamily="65" charset="-120"/>
      <p:regular r:id="rId16"/>
    </p:embeddedFon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275">
          <p15:clr>
            <a:srgbClr val="A4A3A4"/>
          </p15:clr>
        </p15:guide>
        <p15:guide id="2" orient="horz" pos="154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hP8pRPkHo/B8zoVXcKwfXsqopr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83C4"/>
    <a:srgbClr val="6699FF"/>
    <a:srgbClr val="CC99FF"/>
    <a:srgbClr val="FFF9EE"/>
    <a:srgbClr val="33CCFF"/>
    <a:srgbClr val="93BFB7"/>
    <a:srgbClr val="E24C4B"/>
    <a:srgbClr val="FFCC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6400" autoAdjust="0"/>
  </p:normalViewPr>
  <p:slideViewPr>
    <p:cSldViewPr snapToGrid="0">
      <p:cViewPr varScale="1">
        <p:scale>
          <a:sx n="83" d="100"/>
          <a:sy n="83" d="100"/>
        </p:scale>
        <p:origin x="701" y="48"/>
      </p:cViewPr>
      <p:guideLst>
        <p:guide pos="2275"/>
        <p:guide orient="horz" pos="15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63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6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BD4A-0F93-4287-BE9F-99700C2DC769}" type="datetimeFigureOut">
              <a:rPr lang="zh-TW" altLang="en-US" smtClean="0"/>
              <a:t>2023/10/19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D896A-3059-4C5B-97B1-D1169E4E9E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096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082" y="0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1814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369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580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898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06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03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49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966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3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7324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5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5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5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40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5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5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5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34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章節標題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57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6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79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63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6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6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78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6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14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6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267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6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6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43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6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26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6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6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78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5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454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-12" y="-11"/>
            <a:ext cx="12192002" cy="6858000"/>
            <a:chOff x="0" y="0"/>
            <a:chExt cx="12192002" cy="6858000"/>
          </a:xfrm>
        </p:grpSpPr>
        <p:pic>
          <p:nvPicPr>
            <p:cNvPr id="89" name="Google Shape;89;p1"/>
            <p:cNvPicPr preferRelativeResize="0"/>
            <p:nvPr/>
          </p:nvPicPr>
          <p:blipFill rotWithShape="1">
            <a:blip r:embed="rId3">
              <a:alphaModFix/>
            </a:blip>
            <a:srcRect t="49257" r="3110" b="6422"/>
            <a:stretch/>
          </p:blipFill>
          <p:spPr>
            <a:xfrm>
              <a:off x="0" y="0"/>
              <a:ext cx="1219200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/>
            <p:cNvPicPr preferRelativeResize="0"/>
            <p:nvPr/>
          </p:nvPicPr>
          <p:blipFill rotWithShape="1">
            <a:blip r:embed="rId4">
              <a:alphaModFix/>
            </a:blip>
            <a:srcRect l="77042" t="1852" r="6206" b="85778"/>
            <a:stretch/>
          </p:blipFill>
          <p:spPr>
            <a:xfrm rot="10">
              <a:off x="3445414" y="261873"/>
              <a:ext cx="1447123" cy="1382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5">
              <a:alphaModFix/>
            </a:blip>
            <a:srcRect l="76460" t="14390" r="6522" b="73057"/>
            <a:stretch/>
          </p:blipFill>
          <p:spPr>
            <a:xfrm>
              <a:off x="5055650" y="178675"/>
              <a:ext cx="1447123" cy="1382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6">
              <a:alphaModFix/>
            </a:blip>
            <a:srcRect l="65993" t="16275" r="24360" b="71839"/>
            <a:stretch/>
          </p:blipFill>
          <p:spPr>
            <a:xfrm>
              <a:off x="54293" y="4855169"/>
              <a:ext cx="920109" cy="1605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"/>
          <p:cNvSpPr txBox="1"/>
          <p:nvPr/>
        </p:nvSpPr>
        <p:spPr>
          <a:xfrm>
            <a:off x="1598571" y="4015483"/>
            <a:ext cx="9325861" cy="1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國際及兩岸事務暨研究發展處</a:t>
            </a: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0">
            <a:off x="316802" y="261843"/>
            <a:ext cx="1447123" cy="138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l="76460" t="14390" r="6522" b="73057"/>
          <a:stretch/>
        </p:blipFill>
        <p:spPr>
          <a:xfrm>
            <a:off x="1835161" y="178726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 l="57723" t="6878" r="23025" b="86340"/>
          <a:stretch/>
        </p:blipFill>
        <p:spPr>
          <a:xfrm>
            <a:off x="10044933" y="90938"/>
            <a:ext cx="1840899" cy="91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 l="18609" t="17569" r="20526" b="74765"/>
          <a:stretch/>
        </p:blipFill>
        <p:spPr>
          <a:xfrm>
            <a:off x="860267" y="1917615"/>
            <a:ext cx="10802471" cy="18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1</a:t>
            </a:fld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242415" y="2092434"/>
            <a:ext cx="911138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國立臺中教育大學</a:t>
            </a:r>
          </a:p>
        </p:txBody>
      </p:sp>
      <p:sp>
        <p:nvSpPr>
          <p:cNvPr id="15" name="文字方塊 5"/>
          <p:cNvSpPr txBox="1">
            <a:spLocks noChangeArrowheads="1"/>
          </p:cNvSpPr>
          <p:nvPr/>
        </p:nvSpPr>
        <p:spPr bwMode="auto">
          <a:xfrm>
            <a:off x="5910943" y="5148409"/>
            <a:ext cx="5442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報告人：廖處長晨惠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0285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05297" y="377850"/>
            <a:ext cx="402197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外國學生現況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2" y="1026395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國籍分布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7885475"/>
              </p:ext>
            </p:extLst>
          </p:nvPr>
        </p:nvGraphicFramePr>
        <p:xfrm>
          <a:off x="1224642" y="1619061"/>
          <a:ext cx="9938845" cy="45415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8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6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國  籍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學士班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碩士班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博士班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總      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越南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馬來西亞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蒙古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2463878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泰國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5771774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約旦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9601107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韓國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330043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俄羅斯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印度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菲律賓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土耳其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1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比利時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346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2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0285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2172090" y="358249"/>
            <a:ext cx="402197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僑生現況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2" y="1026060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國籍分布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305262"/>
              </p:ext>
            </p:extLst>
          </p:nvPr>
        </p:nvGraphicFramePr>
        <p:xfrm>
          <a:off x="1224642" y="1704982"/>
          <a:ext cx="9938845" cy="437668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8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7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50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國  籍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學士班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碩士班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博士班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總      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馬來西亞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泰國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澳門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2463878"/>
                  </a:ext>
                </a:extLst>
              </a:tr>
              <a:tr h="453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香港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5771774"/>
                  </a:ext>
                </a:extLst>
              </a:tr>
              <a:tr h="453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印尼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9601107"/>
                  </a:ext>
                </a:extLst>
              </a:tr>
              <a:tr h="45382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越南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330043"/>
                  </a:ext>
                </a:extLst>
              </a:tr>
              <a:tr h="484867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8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-2115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2172090" y="358249"/>
            <a:ext cx="402197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陸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生現況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2" y="1027386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372080"/>
              </p:ext>
            </p:extLst>
          </p:nvPr>
        </p:nvGraphicFramePr>
        <p:xfrm>
          <a:off x="1224642" y="1704988"/>
          <a:ext cx="9938844" cy="423832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5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474">
                  <a:extLst>
                    <a:ext uri="{9D8B030D-6E8A-4147-A177-3AD203B41FA5}">
                      <a16:colId xmlns:a16="http://schemas.microsoft.com/office/drawing/2014/main" val="2545538464"/>
                    </a:ext>
                  </a:extLst>
                </a:gridCol>
              </a:tblGrid>
              <a:tr h="4253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就讀系所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學士班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碩士班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博士班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教育系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3949846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1455621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1874359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2393748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4006746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3720201"/>
                  </a:ext>
                </a:extLst>
              </a:tr>
              <a:tr h="5763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2</a:t>
                      </a:r>
                      <a:endParaRPr lang="en-US" altLang="zh-TW" sz="1800" b="0" i="0" u="none" strike="noStrike" cap="none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0</a:t>
                      </a:r>
                      <a:endParaRPr lang="en-US" altLang="zh-TW" sz="1800" b="0" i="0" u="none" strike="noStrike" cap="none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0</a:t>
                      </a:r>
                      <a:endParaRPr lang="en-US" altLang="zh-TW" sz="1800" b="0" i="0" u="none" strike="noStrike" cap="none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cap="none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　</a:t>
                      </a:r>
                      <a:r>
                        <a:rPr lang="en-US" altLang="zh-TW" sz="1800" b="0" i="0" u="none" strike="noStrike" cap="none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2</a:t>
                      </a:r>
                      <a:endParaRPr lang="zh-TW" altLang="en-US" sz="1800" b="0" i="0" u="none" strike="noStrike" cap="none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9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04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76265" y="344981"/>
            <a:ext cx="595083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本校學生出國交換現況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2" y="1043298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510003"/>
              </p:ext>
            </p:extLst>
          </p:nvPr>
        </p:nvGraphicFramePr>
        <p:xfrm>
          <a:off x="1224642" y="1704989"/>
          <a:ext cx="9938844" cy="465895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4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    校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  註</a:t>
                      </a:r>
                    </a:p>
                  </a:txBody>
                  <a:tcPr marL="91437" marR="91437"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大陸華中師範大學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823949846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香港教育大學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581455621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日本東京學藝大學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1/1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464576911"/>
                  </a:ext>
                </a:extLst>
              </a:tr>
              <a:tr h="5588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日本相愛大學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學年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402165285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大阪教育大學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學期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1874359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韓國釜山外國語大學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學期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2393748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奧地利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FH </a:t>
                      </a: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Kufstein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1/2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4006746"/>
                  </a:ext>
                </a:extLst>
              </a:tr>
              <a:tr h="452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美國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Stockton University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</a:t>
                      </a: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3" marB="45723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3720201"/>
                  </a:ext>
                </a:extLst>
              </a:tr>
              <a:tr h="483521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7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05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76265" y="344981"/>
            <a:ext cx="807486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外國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含陸生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學生來校交換現況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2" y="1168559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775510"/>
              </p:ext>
            </p:extLst>
          </p:nvPr>
        </p:nvGraphicFramePr>
        <p:xfrm>
          <a:off x="1224642" y="1704988"/>
          <a:ext cx="9938844" cy="423967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84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4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3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    校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</a:p>
                  </a:txBody>
                  <a:tcPr marL="91437" marR="91437" marT="45723" marB="4572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  註</a:t>
                      </a:r>
                    </a:p>
                  </a:txBody>
                  <a:tcPr marL="91437" marR="91437"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衡陽師範大學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學期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3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823949846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日本京都產業大學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學年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9" marR="91449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9" marR="91449" marT="45711" marB="45711"/>
                </a:tc>
                <a:extLst>
                  <a:ext uri="{0D108BD9-81ED-4DB2-BD59-A6C34878D82A}">
                    <a16:rowId xmlns:a16="http://schemas.microsoft.com/office/drawing/2014/main" val="3581455621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日本關西國際大學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1874359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韓國京仁教育大學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2393748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捷克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Newton University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學期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2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4006746"/>
                  </a:ext>
                </a:extLst>
              </a:tr>
              <a:tr h="539436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3720201"/>
                  </a:ext>
                </a:extLst>
              </a:tr>
              <a:tr h="576329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1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06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76265" y="344981"/>
            <a:ext cx="807486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姊妹校交流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224643" y="1034738"/>
            <a:ext cx="99388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829692"/>
              </p:ext>
            </p:extLst>
          </p:nvPr>
        </p:nvGraphicFramePr>
        <p:xfrm>
          <a:off x="1224642" y="1704988"/>
          <a:ext cx="9938848" cy="455963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4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3177776320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360192733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536845186"/>
                    </a:ext>
                  </a:extLst>
                </a:gridCol>
                <a:gridCol w="1242356">
                  <a:extLst>
                    <a:ext uri="{9D8B030D-6E8A-4147-A177-3AD203B41FA5}">
                      <a16:colId xmlns:a16="http://schemas.microsoft.com/office/drawing/2014/main" val="3923152446"/>
                    </a:ext>
                  </a:extLst>
                </a:gridCol>
              </a:tblGrid>
              <a:tr h="3863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國籍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數量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國籍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數量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國籍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數量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國籍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標楷體" pitchFamily="65" charset="-120"/>
                          <a:ea typeface="標楷體" pitchFamily="65" charset="-120"/>
                        </a:rPr>
                        <a:t>數量</a:t>
                      </a:r>
                      <a:endParaRPr lang="zh-TW" altLang="en-US" sz="2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中國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57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奧地利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印尼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32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紐西蘭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extLst>
                  <a:ext uri="{0D108BD9-81ED-4DB2-BD59-A6C34878D82A}">
                    <a16:rowId xmlns:a16="http://schemas.microsoft.com/office/drawing/2014/main" val="3823949846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日本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蒙古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柬埔寨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捷克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extLst>
                  <a:ext uri="{0D108BD9-81ED-4DB2-BD59-A6C34878D82A}">
                    <a16:rowId xmlns:a16="http://schemas.microsoft.com/office/drawing/2014/main" val="3581455621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韓國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英國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加拿大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巴基斯坦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extLst>
                  <a:ext uri="{0D108BD9-81ED-4DB2-BD59-A6C34878D82A}">
                    <a16:rowId xmlns:a16="http://schemas.microsoft.com/office/drawing/2014/main" val="4021874359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泰國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37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澳大利亞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俄羅斯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菲律賓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extLst>
                  <a:ext uri="{0D108BD9-81ED-4DB2-BD59-A6C34878D82A}">
                    <a16:rowId xmlns:a16="http://schemas.microsoft.com/office/drawing/2014/main" val="4037976527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越南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美國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德國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馬來西亞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extLst>
                  <a:ext uri="{0D108BD9-81ED-4DB2-BD59-A6C34878D82A}">
                    <a16:rowId xmlns:a16="http://schemas.microsoft.com/office/drawing/2014/main" val="2516688837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荷蘭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法國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立陶宛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羅馬尼亞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extLst>
                  <a:ext uri="{0D108BD9-81ED-4DB2-BD59-A6C34878D82A}">
                    <a16:rowId xmlns:a16="http://schemas.microsoft.com/office/drawing/2014/main" val="1632393748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印度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伊朗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土耳其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西班牙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extLst>
                  <a:ext uri="{0D108BD9-81ED-4DB2-BD59-A6C34878D82A}">
                    <a16:rowId xmlns:a16="http://schemas.microsoft.com/office/drawing/2014/main" val="3864006746"/>
                  </a:ext>
                </a:extLst>
              </a:tr>
              <a:tr h="4557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巴西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芬蘭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孟加拉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拉脫維亞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 anchor="ctr"/>
                </a:tc>
                <a:extLst>
                  <a:ext uri="{0D108BD9-81ED-4DB2-BD59-A6C34878D82A}">
                    <a16:rowId xmlns:a16="http://schemas.microsoft.com/office/drawing/2014/main" val="1673720201"/>
                  </a:ext>
                </a:extLst>
              </a:tr>
              <a:tr h="486915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259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0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-8063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07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76265" y="344981"/>
            <a:ext cx="807486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僑外生統計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7887855" y="1060460"/>
            <a:ext cx="3275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1105766" y="1072621"/>
            <a:ext cx="5599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僑外生就讀系所人數統計</a:t>
            </a:r>
          </a:p>
        </p:txBody>
      </p:sp>
      <p:graphicFrame>
        <p:nvGraphicFramePr>
          <p:cNvPr id="2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851706"/>
              </p:ext>
            </p:extLst>
          </p:nvPr>
        </p:nvGraphicFramePr>
        <p:xfrm>
          <a:off x="1105765" y="1516742"/>
          <a:ext cx="10080001" cy="48471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0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7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2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22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269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        系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外籍生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僑生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altLang="en-US" sz="105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        系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外籍生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僑生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altLang="en-US" sz="105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6" marR="91436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語文教育學系博士班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華語文碩士班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教育學系博士班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音樂學系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特殊教育學系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國際經營管理碩二甲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(IMBA)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特殊教育學系碩士班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諮商與應用心理學系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幼兒教育學系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區域與社會發展學系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幼兒教育學系碩士班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區域與社會發展學系碩士班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幼兒教育學系早期療育碩士班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臺灣語文學系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英語學系碩士班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教育測驗統計研究所碩士班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數學教育學系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教育測驗統計研究所博士班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數學教育學系碩士班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文化創意產業設計與營運學系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科學應用與推廣學系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事業經營碩士班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資訊工程學系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國際企業學系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資訊工程碩士班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永續觀光暨遊憩管理學位學程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數位內容科技學系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美術學系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數位內容科技學系碩士班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美術系碩士班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教育學系課程與教學碩士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語文教育學系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高等教育經營管理碩士學位學程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1117462"/>
                  </a:ext>
                </a:extLst>
              </a:tr>
              <a:tr h="22422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語文教育學系碩士班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2049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0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12422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Book Antiqua"/>
                <a:cs typeface="Book Antiqua"/>
                <a:sym typeface="Book Antiqua"/>
              </a:rPr>
              <a:t>08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976265" y="344981"/>
            <a:ext cx="807486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僑外生統計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  <p:sp>
        <p:nvSpPr>
          <p:cNvPr id="19" name="文字方塊 4"/>
          <p:cNvSpPr txBox="1">
            <a:spLocks noChangeArrowheads="1"/>
          </p:cNvSpPr>
          <p:nvPr/>
        </p:nvSpPr>
        <p:spPr bwMode="auto">
          <a:xfrm>
            <a:off x="1173716" y="1022755"/>
            <a:ext cx="101073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表日期：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4"/>
          <p:cNvSpPr txBox="1">
            <a:spLocks noChangeArrowheads="1"/>
          </p:cNvSpPr>
          <p:nvPr/>
        </p:nvSpPr>
        <p:spPr bwMode="auto">
          <a:xfrm>
            <a:off x="1165241" y="1068922"/>
            <a:ext cx="1846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外籍生人數統計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92717"/>
              </p:ext>
            </p:extLst>
          </p:nvPr>
        </p:nvGraphicFramePr>
        <p:xfrm>
          <a:off x="644659" y="5039150"/>
          <a:ext cx="10923867" cy="11763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6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3215333569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666339764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468562319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447003048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3960202305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31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9745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00" b="1" i="0" u="none" strike="noStrike" cap="none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就學中</a:t>
                      </a:r>
                      <a:endParaRPr lang="en-US" altLang="zh-TW" sz="1000" b="1" i="0" u="none" strike="noStrike" cap="none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大三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大四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大五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碩三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碩四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碩五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博三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博四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博五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博六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27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僑生</a:t>
                      </a:r>
                      <a:endParaRPr lang="zh-TW" alt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389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外籍生</a:t>
                      </a:r>
                      <a:endParaRPr lang="zh-TW" alt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27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合計</a:t>
                      </a:r>
                      <a:endParaRPr lang="zh-TW" alt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41" marR="91441" marT="45593" marB="4559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766437"/>
              </p:ext>
            </p:extLst>
          </p:nvPr>
        </p:nvGraphicFramePr>
        <p:xfrm>
          <a:off x="1076483" y="3409554"/>
          <a:ext cx="1890663" cy="14011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09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124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碩士班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13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博士班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1" i="0" u="none" strike="noStrike" cap="none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合計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1" i="0" u="none" strike="noStrike" cap="none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138</a:t>
                      </a:r>
                      <a:endParaRPr lang="zh-TW" altLang="en-US" sz="1600" b="1" i="0" u="none" strike="noStrike" cap="none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245630"/>
              </p:ext>
            </p:extLst>
          </p:nvPr>
        </p:nvGraphicFramePr>
        <p:xfrm>
          <a:off x="3716714" y="3409555"/>
          <a:ext cx="3977175" cy="13900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9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249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性別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13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59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49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女生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69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79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49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138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69859"/>
              </p:ext>
            </p:extLst>
          </p:nvPr>
        </p:nvGraphicFramePr>
        <p:xfrm>
          <a:off x="3720175" y="1481210"/>
          <a:ext cx="3973715" cy="13838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94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703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性別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博士班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79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男生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03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女生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03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8" marR="91458" marT="45757" marB="45757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178061"/>
              </p:ext>
            </p:extLst>
          </p:nvPr>
        </p:nvGraphicFramePr>
        <p:xfrm>
          <a:off x="8304274" y="2032153"/>
          <a:ext cx="2808287" cy="2355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2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各學院總計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外籍生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僑生</a:t>
                      </a: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教育學院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人文學院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理學院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管理學院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52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138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36" marB="4573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019318"/>
              </p:ext>
            </p:extLst>
          </p:nvPr>
        </p:nvGraphicFramePr>
        <p:xfrm>
          <a:off x="1076483" y="1452844"/>
          <a:ext cx="1890663" cy="14011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5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學士班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碩士班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34</a:t>
                      </a:r>
                    </a:p>
                  </a:txBody>
                  <a:tcPr marL="7620" marR="7620" marT="7620" marB="0" anchor="b"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0" i="0" u="none" strike="noStrike" cap="none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博士班</a:t>
                      </a:r>
                      <a:endParaRPr lang="zh-TW" altLang="en-US" sz="1600" b="0" i="0" u="none" strike="noStrike" cap="none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0" i="0" u="none" strike="noStrike" cap="none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7620" marR="7620" marT="762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293">
                <a:tc>
                  <a:txBody>
                    <a:bodyPr/>
                    <a:lstStyle/>
                    <a:p>
                      <a:pPr marR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600" b="1" i="0" u="none" strike="noStrike" cap="none" dirty="0" smtClean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合計</a:t>
                      </a:r>
                      <a:endParaRPr lang="zh-TW" altLang="en-US" sz="1600" b="1" i="0" u="none" strike="noStrike" cap="none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600" b="1" i="0" u="none" strike="noStrike" cap="none" dirty="0" smtClean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Arial"/>
                        </a:rPr>
                        <a:t>83</a:t>
                      </a:r>
                      <a:endParaRPr lang="zh-TW" altLang="en-US" sz="1600" b="1" i="0" u="none" strike="noStrike" cap="none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  <a:sym typeface="Arial"/>
                      </a:endParaRPr>
                    </a:p>
                  </a:txBody>
                  <a:tcPr marL="91452" marR="91452" marT="45674" marB="45674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文字方塊 4"/>
          <p:cNvSpPr txBox="1">
            <a:spLocks noChangeArrowheads="1"/>
          </p:cNvSpPr>
          <p:nvPr/>
        </p:nvSpPr>
        <p:spPr bwMode="auto">
          <a:xfrm>
            <a:off x="1292310" y="3025632"/>
            <a:ext cx="1719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僑生人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數統計</a:t>
            </a:r>
          </a:p>
        </p:txBody>
      </p:sp>
      <p:sp>
        <p:nvSpPr>
          <p:cNvPr id="35" name="文字方塊 14"/>
          <p:cNvSpPr txBox="1">
            <a:spLocks noChangeArrowheads="1"/>
          </p:cNvSpPr>
          <p:nvPr/>
        </p:nvSpPr>
        <p:spPr bwMode="auto">
          <a:xfrm>
            <a:off x="5022005" y="1112726"/>
            <a:ext cx="15001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外籍生性別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14"/>
          <p:cNvSpPr txBox="1">
            <a:spLocks noChangeArrowheads="1"/>
          </p:cNvSpPr>
          <p:nvPr/>
        </p:nvSpPr>
        <p:spPr bwMode="auto">
          <a:xfrm>
            <a:off x="5019068" y="3055762"/>
            <a:ext cx="1223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僑生性別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4768</TotalTime>
  <Words>1023</Words>
  <Application>Microsoft Office PowerPoint</Application>
  <PresentationFormat>寬螢幕</PresentationFormat>
  <Paragraphs>613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微軟正黑體</vt:lpstr>
      <vt:lpstr>新細明體</vt:lpstr>
      <vt:lpstr>Arial</vt:lpstr>
      <vt:lpstr>標楷體</vt:lpstr>
      <vt:lpstr>Book Antiqua</vt:lpstr>
      <vt:lpstr>Calibri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323</cp:revision>
  <cp:lastPrinted>2023-10-12T08:28:31Z</cp:lastPrinted>
  <dcterms:created xsi:type="dcterms:W3CDTF">2020-02-10T01:45:07Z</dcterms:created>
  <dcterms:modified xsi:type="dcterms:W3CDTF">2023-10-19T00:57:23Z</dcterms:modified>
</cp:coreProperties>
</file>