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48" r:id="rId2"/>
    <p:sldMasterId id="2147483668" r:id="rId3"/>
    <p:sldMasterId id="2147483684" r:id="rId4"/>
    <p:sldMasterId id="2147483695" r:id="rId5"/>
    <p:sldMasterId id="2147483706" r:id="rId6"/>
  </p:sldMasterIdLst>
  <p:handoutMasterIdLst>
    <p:handoutMasterId r:id="rId24"/>
  </p:handoutMasterIdLst>
  <p:sldIdLst>
    <p:sldId id="272" r:id="rId7"/>
    <p:sldId id="260" r:id="rId8"/>
    <p:sldId id="274" r:id="rId9"/>
    <p:sldId id="304" r:id="rId10"/>
    <p:sldId id="278" r:id="rId11"/>
    <p:sldId id="279" r:id="rId12"/>
    <p:sldId id="305" r:id="rId13"/>
    <p:sldId id="261" r:id="rId14"/>
    <p:sldId id="281" r:id="rId15"/>
    <p:sldId id="306" r:id="rId16"/>
    <p:sldId id="300" r:id="rId17"/>
    <p:sldId id="307" r:id="rId18"/>
    <p:sldId id="262" r:id="rId19"/>
    <p:sldId id="284" r:id="rId20"/>
    <p:sldId id="263" r:id="rId21"/>
    <p:sldId id="291" r:id="rId22"/>
    <p:sldId id="264" r:id="rId23"/>
  </p:sldIdLst>
  <p:sldSz cx="9144000" cy="6858000" type="screen4x3"/>
  <p:notesSz cx="9939338" cy="68072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99"/>
    <a:srgbClr val="BEC61C"/>
    <a:srgbClr val="2595D8"/>
    <a:srgbClr val="57B9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7" d="100"/>
          <a:sy n="77" d="100"/>
        </p:scale>
        <p:origin x="-956" y="23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4307123" cy="340633"/>
          </a:xfrm>
          <a:prstGeom prst="rect">
            <a:avLst/>
          </a:prstGeom>
        </p:spPr>
        <p:txBody>
          <a:bodyPr vert="horz" lIns="91531" tIns="45766" rIns="91531" bIns="45766" rtlCol="0"/>
          <a:lstStyle>
            <a:lvl1pPr algn="l">
              <a:defRPr sz="1200"/>
            </a:lvl1pPr>
          </a:lstStyle>
          <a:p>
            <a:endParaRPr lang="zh-TW" altLang="en-US"/>
          </a:p>
        </p:txBody>
      </p:sp>
      <p:sp>
        <p:nvSpPr>
          <p:cNvPr id="3" name="日期版面配置區 2"/>
          <p:cNvSpPr>
            <a:spLocks noGrp="1"/>
          </p:cNvSpPr>
          <p:nvPr>
            <p:ph type="dt" sz="quarter" idx="1"/>
          </p:nvPr>
        </p:nvSpPr>
        <p:spPr>
          <a:xfrm>
            <a:off x="5629894" y="0"/>
            <a:ext cx="4307123" cy="340633"/>
          </a:xfrm>
          <a:prstGeom prst="rect">
            <a:avLst/>
          </a:prstGeom>
        </p:spPr>
        <p:txBody>
          <a:bodyPr vert="horz" lIns="91531" tIns="45766" rIns="91531" bIns="45766" rtlCol="0"/>
          <a:lstStyle>
            <a:lvl1pPr algn="r">
              <a:defRPr sz="1200"/>
            </a:lvl1pPr>
          </a:lstStyle>
          <a:p>
            <a:fld id="{110C5007-CC46-4068-9EB6-1EFEFDD89C69}" type="datetimeFigureOut">
              <a:rPr lang="zh-TW" altLang="en-US" smtClean="0"/>
              <a:t>2022/9/26</a:t>
            </a:fld>
            <a:endParaRPr lang="zh-TW" altLang="en-US"/>
          </a:p>
        </p:txBody>
      </p:sp>
      <p:sp>
        <p:nvSpPr>
          <p:cNvPr id="4" name="頁尾版面配置區 3"/>
          <p:cNvSpPr>
            <a:spLocks noGrp="1"/>
          </p:cNvSpPr>
          <p:nvPr>
            <p:ph type="ftr" sz="quarter" idx="2"/>
          </p:nvPr>
        </p:nvSpPr>
        <p:spPr>
          <a:xfrm>
            <a:off x="1" y="6465480"/>
            <a:ext cx="4307123" cy="340632"/>
          </a:xfrm>
          <a:prstGeom prst="rect">
            <a:avLst/>
          </a:prstGeom>
        </p:spPr>
        <p:txBody>
          <a:bodyPr vert="horz" lIns="91531" tIns="45766" rIns="91531" bIns="45766"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629894" y="6465480"/>
            <a:ext cx="4307123" cy="340632"/>
          </a:xfrm>
          <a:prstGeom prst="rect">
            <a:avLst/>
          </a:prstGeom>
        </p:spPr>
        <p:txBody>
          <a:bodyPr vert="horz" lIns="91531" tIns="45766" rIns="91531" bIns="45766" rtlCol="0" anchor="b"/>
          <a:lstStyle>
            <a:lvl1pPr algn="r">
              <a:defRPr sz="1200"/>
            </a:lvl1pPr>
          </a:lstStyle>
          <a:p>
            <a:fld id="{159C7F3D-EB5B-418E-8398-6B4C5CC4E93A}" type="slidenum">
              <a:rPr lang="zh-TW" altLang="en-US" smtClean="0"/>
              <a:t>‹#›</a:t>
            </a:fld>
            <a:endParaRPr lang="zh-TW" altLang="en-US"/>
          </a:p>
        </p:txBody>
      </p:sp>
    </p:spTree>
    <p:extLst>
      <p:ext uri="{BB962C8B-B14F-4D97-AF65-F5344CB8AC3E}">
        <p14:creationId xmlns:p14="http://schemas.microsoft.com/office/powerpoint/2010/main" val="413155077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5087438" y="1101719"/>
            <a:ext cx="3599362" cy="1843846"/>
          </a:xfrm>
        </p:spPr>
        <p:txBody>
          <a:bodyPr/>
          <a:lstStyle>
            <a:lvl1pPr algn="l">
              <a:defRPr>
                <a:solidFill>
                  <a:schemeClr val="bg1"/>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hasCustomPrompt="1"/>
          </p:nvPr>
        </p:nvSpPr>
        <p:spPr>
          <a:xfrm>
            <a:off x="5217493" y="2945565"/>
            <a:ext cx="3469307" cy="1752600"/>
          </a:xfrm>
        </p:spPr>
        <p:txBody>
          <a:bodyPr>
            <a:normAutofit/>
          </a:bodyPr>
          <a:lstStyle>
            <a:lvl1pPr marL="0" indent="0" algn="l">
              <a:buNone/>
              <a:defRPr sz="18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按一下以編輯母片子標題樣式</a:t>
            </a:r>
            <a:endParaRPr kumimoji="1" lang="zh-TW" altLang="en-US" dirty="0"/>
          </a:p>
        </p:txBody>
      </p:sp>
      <p:pic>
        <p:nvPicPr>
          <p:cNvPr id="5" name="圖片 4" descr="logo-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3116" y="482002"/>
            <a:ext cx="1703551" cy="502815"/>
          </a:xfrm>
          <a:prstGeom prst="rect">
            <a:avLst/>
          </a:prstGeom>
        </p:spPr>
      </p:pic>
    </p:spTree>
    <p:extLst>
      <p:ext uri="{BB962C8B-B14F-4D97-AF65-F5344CB8AC3E}">
        <p14:creationId xmlns:p14="http://schemas.microsoft.com/office/powerpoint/2010/main" val="35316134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923979" y="3148636"/>
            <a:ext cx="3662126" cy="1587220"/>
          </a:xfrm>
        </p:spPr>
        <p:txBody>
          <a:bodyPr anchor="t"/>
          <a:lstStyle>
            <a:lvl1pPr algn="ctr">
              <a:defRPr>
                <a:solidFill>
                  <a:srgbClr val="FFFFFF"/>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hasCustomPrompt="1"/>
          </p:nvPr>
        </p:nvSpPr>
        <p:spPr>
          <a:xfrm>
            <a:off x="5077842" y="1753677"/>
            <a:ext cx="1883916" cy="968363"/>
          </a:xfrm>
        </p:spPr>
        <p:txBody>
          <a:bodyPr anchor="t">
            <a:normAutofit/>
          </a:bodyPr>
          <a:lstStyle>
            <a:lvl1pPr marL="0" indent="0" algn="ctr">
              <a:buNone/>
              <a:defRPr sz="2400" b="0">
                <a:solidFill>
                  <a:schemeClr val="tx1">
                    <a:tint val="75000"/>
                  </a:schemeClr>
                </a:solidFill>
                <a:latin typeface="華康黑體 Std W5" panose="020B0500000000000000" pitchFamily="34" charset="-120"/>
                <a:ea typeface="華康黑體 Std W5" panose="020B0500000000000000"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按一下以新增文字</a:t>
            </a:r>
            <a:endParaRPr kumimoji="1" lang="zh-TW" altLang="en-US" dirty="0"/>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
        <p:nvSpPr>
          <p:cNvPr id="12" name="文字版面配置區 11"/>
          <p:cNvSpPr>
            <a:spLocks noGrp="1"/>
          </p:cNvSpPr>
          <p:nvPr>
            <p:ph type="body" sz="quarter" idx="13" hasCustomPrompt="1"/>
          </p:nvPr>
        </p:nvSpPr>
        <p:spPr>
          <a:xfrm>
            <a:off x="2047017" y="2124514"/>
            <a:ext cx="1416050" cy="1024121"/>
          </a:xfrm>
        </p:spPr>
        <p:txBody>
          <a:bodyPr anchor="ctr">
            <a:noAutofit/>
          </a:bodyPr>
          <a:lstStyle>
            <a:lvl1pPr marL="0" indent="0" algn="ctr">
              <a:buNone/>
              <a:defRPr sz="9600" b="1" i="0">
                <a:solidFill>
                  <a:schemeClr val="bg1"/>
                </a:solidFill>
                <a:latin typeface="Arial"/>
                <a:cs typeface="Arial"/>
              </a:defRPr>
            </a:lvl1pPr>
          </a:lstStyle>
          <a:p>
            <a:pPr lvl="0"/>
            <a:r>
              <a:rPr kumimoji="1" lang="en-US" altLang="zh-TW" dirty="0" smtClean="0"/>
              <a:t>3</a:t>
            </a:r>
            <a:endParaRPr kumimoji="1" lang="zh-TW" altLang="en-US" dirty="0"/>
          </a:p>
        </p:txBody>
      </p:sp>
      <p:sp>
        <p:nvSpPr>
          <p:cNvPr id="15" name="文字版面配置區 14"/>
          <p:cNvSpPr>
            <a:spLocks noGrp="1"/>
          </p:cNvSpPr>
          <p:nvPr>
            <p:ph type="body" sz="quarter" idx="15"/>
          </p:nvPr>
        </p:nvSpPr>
        <p:spPr>
          <a:xfrm>
            <a:off x="7191060" y="5187489"/>
            <a:ext cx="1285378" cy="773265"/>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endParaRPr kumimoji="1" lang="zh-TW" altLang="en-US" dirty="0"/>
          </a:p>
        </p:txBody>
      </p:sp>
      <p:sp>
        <p:nvSpPr>
          <p:cNvPr id="16" name="文字版面配置區 11"/>
          <p:cNvSpPr>
            <a:spLocks noGrp="1"/>
          </p:cNvSpPr>
          <p:nvPr>
            <p:ph type="body" sz="quarter" idx="21" hasCustomPrompt="1"/>
          </p:nvPr>
        </p:nvSpPr>
        <p:spPr>
          <a:xfrm>
            <a:off x="5643650" y="3549978"/>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1</a:t>
            </a:r>
            <a:endParaRPr kumimoji="1" lang="zh-TW" altLang="en-US" dirty="0"/>
          </a:p>
        </p:txBody>
      </p:sp>
      <p:sp>
        <p:nvSpPr>
          <p:cNvPr id="18" name="文字版面配置區 11"/>
          <p:cNvSpPr>
            <a:spLocks noGrp="1"/>
          </p:cNvSpPr>
          <p:nvPr>
            <p:ph type="body" sz="quarter" idx="22" hasCustomPrompt="1"/>
          </p:nvPr>
        </p:nvSpPr>
        <p:spPr>
          <a:xfrm>
            <a:off x="7667961" y="2597644"/>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5</a:t>
            </a:r>
            <a:endParaRPr kumimoji="1" lang="zh-TW" altLang="en-US" dirty="0"/>
          </a:p>
        </p:txBody>
      </p:sp>
      <p:sp>
        <p:nvSpPr>
          <p:cNvPr id="20" name="文字版面配置區 11"/>
          <p:cNvSpPr>
            <a:spLocks noGrp="1"/>
          </p:cNvSpPr>
          <p:nvPr>
            <p:ph type="body" sz="quarter" idx="23" hasCustomPrompt="1"/>
          </p:nvPr>
        </p:nvSpPr>
        <p:spPr>
          <a:xfrm>
            <a:off x="7456379" y="4552772"/>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4</a:t>
            </a:r>
            <a:endParaRPr kumimoji="1" lang="zh-TW" altLang="en-US" dirty="0"/>
          </a:p>
        </p:txBody>
      </p:sp>
      <p:sp>
        <p:nvSpPr>
          <p:cNvPr id="22" name="文字版面配置區 11"/>
          <p:cNvSpPr>
            <a:spLocks noGrp="1"/>
          </p:cNvSpPr>
          <p:nvPr>
            <p:ph type="body" sz="quarter" idx="24" hasCustomPrompt="1"/>
          </p:nvPr>
        </p:nvSpPr>
        <p:spPr>
          <a:xfrm>
            <a:off x="5615552" y="1124826"/>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2</a:t>
            </a:r>
            <a:endParaRPr kumimoji="1" lang="zh-TW" altLang="en-US" dirty="0"/>
          </a:p>
        </p:txBody>
      </p:sp>
      <p:sp>
        <p:nvSpPr>
          <p:cNvPr id="27" name="文字版面配置區 14"/>
          <p:cNvSpPr>
            <a:spLocks noGrp="1"/>
          </p:cNvSpPr>
          <p:nvPr>
            <p:ph type="body" sz="quarter" idx="25"/>
          </p:nvPr>
        </p:nvSpPr>
        <p:spPr>
          <a:xfrm>
            <a:off x="5377111" y="4178830"/>
            <a:ext cx="1285378" cy="687090"/>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endParaRPr kumimoji="1" lang="zh-TW" altLang="en-US" dirty="0"/>
          </a:p>
        </p:txBody>
      </p:sp>
      <p:sp>
        <p:nvSpPr>
          <p:cNvPr id="28" name="文字版面配置區 14"/>
          <p:cNvSpPr>
            <a:spLocks noGrp="1"/>
          </p:cNvSpPr>
          <p:nvPr>
            <p:ph type="body" sz="quarter" idx="26"/>
          </p:nvPr>
        </p:nvSpPr>
        <p:spPr>
          <a:xfrm>
            <a:off x="7401422" y="3226496"/>
            <a:ext cx="1285378" cy="687090"/>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endParaRPr kumimoji="1" lang="zh-TW" altLang="en-US" dirty="0"/>
          </a:p>
        </p:txBody>
      </p:sp>
    </p:spTree>
    <p:extLst>
      <p:ext uri="{BB962C8B-B14F-4D97-AF65-F5344CB8AC3E}">
        <p14:creationId xmlns:p14="http://schemas.microsoft.com/office/powerpoint/2010/main" val="303743698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4614195" y="3207518"/>
            <a:ext cx="3662126" cy="1360020"/>
          </a:xfrm>
        </p:spPr>
        <p:txBody>
          <a:bodyPr anchor="t"/>
          <a:lstStyle>
            <a:lvl1pPr>
              <a:defRPr>
                <a:solidFill>
                  <a:srgbClr val="FFFFFF"/>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hasCustomPrompt="1"/>
          </p:nvPr>
        </p:nvSpPr>
        <p:spPr>
          <a:xfrm>
            <a:off x="3882824" y="1225771"/>
            <a:ext cx="1303497" cy="679282"/>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r>
              <a:rPr kumimoji="1" lang="zh-TW" altLang="en-US" dirty="0" smtClean="0"/>
              <a:t>按一下以新增文字</a:t>
            </a:r>
            <a:endParaRPr kumimoji="1" lang="zh-TW" altLang="en-US" dirty="0"/>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
        <p:nvSpPr>
          <p:cNvPr id="12" name="文字版面配置區 11"/>
          <p:cNvSpPr>
            <a:spLocks noGrp="1"/>
          </p:cNvSpPr>
          <p:nvPr>
            <p:ph type="body" sz="quarter" idx="13" hasCustomPrompt="1"/>
          </p:nvPr>
        </p:nvSpPr>
        <p:spPr>
          <a:xfrm>
            <a:off x="5737233" y="2191500"/>
            <a:ext cx="1416050" cy="1016788"/>
          </a:xfrm>
        </p:spPr>
        <p:txBody>
          <a:bodyPr anchor="ctr">
            <a:noAutofit/>
          </a:bodyPr>
          <a:lstStyle>
            <a:lvl1pPr marL="0" indent="0" algn="ctr">
              <a:buNone/>
              <a:defRPr sz="9600" b="1" i="0">
                <a:solidFill>
                  <a:schemeClr val="bg1"/>
                </a:solidFill>
                <a:latin typeface="Arial"/>
                <a:cs typeface="Arial"/>
              </a:defRPr>
            </a:lvl1pPr>
          </a:lstStyle>
          <a:p>
            <a:pPr lvl="0"/>
            <a:r>
              <a:rPr kumimoji="1" lang="en-US" altLang="zh-TW" dirty="0" smtClean="0"/>
              <a:t>4</a:t>
            </a:r>
            <a:endParaRPr kumimoji="1" lang="zh-TW" altLang="en-US" dirty="0"/>
          </a:p>
        </p:txBody>
      </p:sp>
      <p:sp>
        <p:nvSpPr>
          <p:cNvPr id="15" name="文字版面配置區 14"/>
          <p:cNvSpPr>
            <a:spLocks noGrp="1"/>
          </p:cNvSpPr>
          <p:nvPr>
            <p:ph type="body" sz="quarter" idx="15"/>
          </p:nvPr>
        </p:nvSpPr>
        <p:spPr>
          <a:xfrm>
            <a:off x="1495028" y="2651608"/>
            <a:ext cx="2387796" cy="1013133"/>
          </a:xfrm>
        </p:spPr>
        <p:txBody>
          <a:bodyPr>
            <a:normAutofit/>
          </a:bodyPr>
          <a:lstStyle>
            <a:lvl1pPr marL="0" indent="0" algn="ctr">
              <a:buFontTx/>
              <a:buNone/>
              <a:defRPr kumimoji="1" lang="zh-TW" altLang="en-US" sz="2800" kern="1200" dirty="0">
                <a:solidFill>
                  <a:schemeClr val="tx1">
                    <a:tint val="75000"/>
                  </a:schemeClr>
                </a:solidFill>
                <a:latin typeface="華康黑體 Std W5" panose="020B0500000000000000" pitchFamily="34" charset="-120"/>
                <a:ea typeface="華康黑體 Std W5" panose="020B0500000000000000" pitchFamily="34" charset="-120"/>
                <a:cs typeface="華康黑體 Std W5" panose="020B0500000000000000" pitchFamily="34" charset="-120"/>
              </a:defRPr>
            </a:lvl1pPr>
          </a:lstStyle>
          <a:p>
            <a:pPr lvl="0"/>
            <a:endParaRPr kumimoji="1" lang="zh-TW" altLang="en-US" dirty="0"/>
          </a:p>
        </p:txBody>
      </p:sp>
      <p:sp>
        <p:nvSpPr>
          <p:cNvPr id="18" name="文字版面配置區 11"/>
          <p:cNvSpPr>
            <a:spLocks noGrp="1"/>
          </p:cNvSpPr>
          <p:nvPr>
            <p:ph type="body" sz="quarter" idx="23" hasCustomPrompt="1"/>
          </p:nvPr>
        </p:nvSpPr>
        <p:spPr>
          <a:xfrm>
            <a:off x="2312776" y="2022757"/>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5</a:t>
            </a:r>
            <a:endParaRPr kumimoji="1" lang="zh-TW" altLang="en-US" dirty="0"/>
          </a:p>
        </p:txBody>
      </p:sp>
      <p:sp>
        <p:nvSpPr>
          <p:cNvPr id="20" name="文字版面配置區 11"/>
          <p:cNvSpPr>
            <a:spLocks noGrp="1"/>
          </p:cNvSpPr>
          <p:nvPr>
            <p:ph type="body" sz="quarter" idx="24" hasCustomPrompt="1"/>
          </p:nvPr>
        </p:nvSpPr>
        <p:spPr>
          <a:xfrm>
            <a:off x="4179548" y="596920"/>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2</a:t>
            </a:r>
            <a:endParaRPr kumimoji="1" lang="zh-TW" altLang="en-US" dirty="0"/>
          </a:p>
        </p:txBody>
      </p:sp>
      <p:sp>
        <p:nvSpPr>
          <p:cNvPr id="22" name="文字版面配置區 11"/>
          <p:cNvSpPr>
            <a:spLocks noGrp="1"/>
          </p:cNvSpPr>
          <p:nvPr>
            <p:ph type="body" sz="quarter" idx="25" hasCustomPrompt="1"/>
          </p:nvPr>
        </p:nvSpPr>
        <p:spPr>
          <a:xfrm>
            <a:off x="1203485" y="4337444"/>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1</a:t>
            </a:r>
            <a:endParaRPr kumimoji="1" lang="zh-TW" altLang="en-US" dirty="0"/>
          </a:p>
        </p:txBody>
      </p:sp>
      <p:sp>
        <p:nvSpPr>
          <p:cNvPr id="25" name="文字版面配置區 14"/>
          <p:cNvSpPr>
            <a:spLocks noGrp="1"/>
          </p:cNvSpPr>
          <p:nvPr>
            <p:ph type="body" sz="quarter" idx="26"/>
          </p:nvPr>
        </p:nvSpPr>
        <p:spPr>
          <a:xfrm>
            <a:off x="846494" y="4971472"/>
            <a:ext cx="1466282" cy="678371"/>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endParaRPr kumimoji="1" lang="zh-TW" altLang="en-US" dirty="0"/>
          </a:p>
        </p:txBody>
      </p:sp>
      <p:sp>
        <p:nvSpPr>
          <p:cNvPr id="26" name="文字版面配置區 11"/>
          <p:cNvSpPr>
            <a:spLocks noGrp="1"/>
          </p:cNvSpPr>
          <p:nvPr>
            <p:ph type="body" sz="quarter" idx="27" hasCustomPrompt="1"/>
          </p:nvPr>
        </p:nvSpPr>
        <p:spPr>
          <a:xfrm>
            <a:off x="3322613" y="4834770"/>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3</a:t>
            </a:r>
            <a:endParaRPr kumimoji="1" lang="zh-TW" altLang="en-US" dirty="0"/>
          </a:p>
        </p:txBody>
      </p:sp>
      <p:sp>
        <p:nvSpPr>
          <p:cNvPr id="27" name="文字版面配置區 14"/>
          <p:cNvSpPr>
            <a:spLocks noGrp="1"/>
          </p:cNvSpPr>
          <p:nvPr>
            <p:ph type="body" sz="quarter" idx="28"/>
          </p:nvPr>
        </p:nvSpPr>
        <p:spPr>
          <a:xfrm>
            <a:off x="2965622" y="5487489"/>
            <a:ext cx="1466282" cy="678371"/>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endParaRPr kumimoji="1" lang="zh-TW" altLang="en-US" dirty="0"/>
          </a:p>
        </p:txBody>
      </p:sp>
    </p:spTree>
    <p:extLst>
      <p:ext uri="{BB962C8B-B14F-4D97-AF65-F5344CB8AC3E}">
        <p14:creationId xmlns:p14="http://schemas.microsoft.com/office/powerpoint/2010/main" val="47324967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2648073" y="3339388"/>
            <a:ext cx="3662126" cy="1488278"/>
          </a:xfrm>
        </p:spPr>
        <p:txBody>
          <a:bodyPr anchor="t"/>
          <a:lstStyle>
            <a:lvl1pPr>
              <a:defRPr>
                <a:solidFill>
                  <a:srgbClr val="FFFFFF"/>
                </a:solidFill>
              </a:defRPr>
            </a:lvl1pPr>
          </a:lstStyle>
          <a:p>
            <a:r>
              <a:rPr kumimoji="1" lang="zh-TW" altLang="en-US" dirty="0" smtClean="0"/>
              <a:t>按一下以編輯母片標題樣式</a:t>
            </a:r>
            <a:endParaRPr kumimoji="1" lang="zh-TW" altLang="en-US" dirty="0"/>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
        <p:nvSpPr>
          <p:cNvPr id="12" name="文字版面配置區 11"/>
          <p:cNvSpPr>
            <a:spLocks noGrp="1"/>
          </p:cNvSpPr>
          <p:nvPr>
            <p:ph type="body" sz="quarter" idx="13" hasCustomPrompt="1"/>
          </p:nvPr>
        </p:nvSpPr>
        <p:spPr>
          <a:xfrm>
            <a:off x="3771111" y="2279943"/>
            <a:ext cx="1416050" cy="1048295"/>
          </a:xfrm>
        </p:spPr>
        <p:txBody>
          <a:bodyPr anchor="ctr">
            <a:noAutofit/>
          </a:bodyPr>
          <a:lstStyle>
            <a:lvl1pPr marL="0" indent="0" algn="ctr">
              <a:buNone/>
              <a:defRPr sz="9600" b="1" i="0">
                <a:solidFill>
                  <a:schemeClr val="bg1"/>
                </a:solidFill>
                <a:latin typeface="Arial"/>
                <a:cs typeface="Arial"/>
              </a:defRPr>
            </a:lvl1pPr>
          </a:lstStyle>
          <a:p>
            <a:pPr lvl="0"/>
            <a:r>
              <a:rPr kumimoji="1" lang="en-US" altLang="zh-TW" dirty="0" smtClean="0"/>
              <a:t>5</a:t>
            </a:r>
            <a:endParaRPr kumimoji="1" lang="zh-TW" altLang="en-US" dirty="0"/>
          </a:p>
        </p:txBody>
      </p:sp>
      <p:sp>
        <p:nvSpPr>
          <p:cNvPr id="16" name="文字版面配置區 11"/>
          <p:cNvSpPr>
            <a:spLocks noGrp="1"/>
          </p:cNvSpPr>
          <p:nvPr>
            <p:ph type="body" sz="quarter" idx="25" hasCustomPrompt="1"/>
          </p:nvPr>
        </p:nvSpPr>
        <p:spPr>
          <a:xfrm>
            <a:off x="1117435" y="4651869"/>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1</a:t>
            </a:r>
            <a:endParaRPr kumimoji="1" lang="zh-TW" altLang="en-US" dirty="0"/>
          </a:p>
        </p:txBody>
      </p:sp>
      <p:sp>
        <p:nvSpPr>
          <p:cNvPr id="18" name="文字版面配置區 14"/>
          <p:cNvSpPr>
            <a:spLocks noGrp="1"/>
          </p:cNvSpPr>
          <p:nvPr>
            <p:ph type="body" sz="quarter" idx="26"/>
          </p:nvPr>
        </p:nvSpPr>
        <p:spPr>
          <a:xfrm>
            <a:off x="715036" y="5280720"/>
            <a:ext cx="1557098" cy="903707"/>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endParaRPr kumimoji="1" lang="zh-TW" altLang="en-US" dirty="0"/>
          </a:p>
        </p:txBody>
      </p:sp>
      <p:sp>
        <p:nvSpPr>
          <p:cNvPr id="20" name="文字版面配置區 11"/>
          <p:cNvSpPr>
            <a:spLocks noGrp="1"/>
          </p:cNvSpPr>
          <p:nvPr>
            <p:ph type="body" sz="quarter" idx="27" hasCustomPrompt="1"/>
          </p:nvPr>
        </p:nvSpPr>
        <p:spPr>
          <a:xfrm>
            <a:off x="6428510" y="447201"/>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3</a:t>
            </a:r>
            <a:endParaRPr kumimoji="1" lang="zh-TW" altLang="en-US" dirty="0"/>
          </a:p>
        </p:txBody>
      </p:sp>
      <p:sp>
        <p:nvSpPr>
          <p:cNvPr id="22" name="文字版面配置區 14"/>
          <p:cNvSpPr>
            <a:spLocks noGrp="1"/>
          </p:cNvSpPr>
          <p:nvPr>
            <p:ph type="body" sz="quarter" idx="28"/>
          </p:nvPr>
        </p:nvSpPr>
        <p:spPr>
          <a:xfrm>
            <a:off x="6026111" y="1085360"/>
            <a:ext cx="1557098" cy="903707"/>
          </a:xfrm>
        </p:spPr>
        <p:txBody>
          <a:bodyPr>
            <a:normAutofit/>
          </a:bodyPr>
          <a:lstStyle>
            <a:lvl1pPr marL="0" indent="0" algn="ctr">
              <a:buFontTx/>
              <a:buNone/>
              <a:defRPr kumimoji="1" lang="zh-TW" altLang="en-US" sz="2400" kern="1200" dirty="0">
                <a:solidFill>
                  <a:schemeClr val="tx1">
                    <a:tint val="75000"/>
                  </a:schemeClr>
                </a:solidFill>
                <a:latin typeface="華康黑體 Std W5" panose="020B0500000000000000" pitchFamily="34" charset="-120"/>
                <a:ea typeface="華康黑體 Std W5" panose="020B0500000000000000" pitchFamily="34" charset="-120"/>
                <a:cs typeface="華康黑體 Std W5" panose="020B0500000000000000" pitchFamily="34" charset="-120"/>
              </a:defRPr>
            </a:lvl1pPr>
          </a:lstStyle>
          <a:p>
            <a:pPr lvl="0"/>
            <a:endParaRPr kumimoji="1" lang="zh-TW" altLang="en-US" dirty="0"/>
          </a:p>
        </p:txBody>
      </p:sp>
      <p:sp>
        <p:nvSpPr>
          <p:cNvPr id="25" name="文字版面配置區 11"/>
          <p:cNvSpPr>
            <a:spLocks noGrp="1"/>
          </p:cNvSpPr>
          <p:nvPr>
            <p:ph type="body" sz="quarter" idx="29" hasCustomPrompt="1"/>
          </p:nvPr>
        </p:nvSpPr>
        <p:spPr>
          <a:xfrm>
            <a:off x="7515482" y="2446909"/>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2</a:t>
            </a:r>
            <a:endParaRPr kumimoji="1" lang="zh-TW" altLang="en-US" dirty="0"/>
          </a:p>
        </p:txBody>
      </p:sp>
      <p:sp>
        <p:nvSpPr>
          <p:cNvPr id="26" name="文字版面配置區 14"/>
          <p:cNvSpPr>
            <a:spLocks noGrp="1"/>
          </p:cNvSpPr>
          <p:nvPr>
            <p:ph type="body" sz="quarter" idx="30"/>
          </p:nvPr>
        </p:nvSpPr>
        <p:spPr>
          <a:xfrm>
            <a:off x="7108530" y="3075761"/>
            <a:ext cx="1557098" cy="673140"/>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endParaRPr kumimoji="1" lang="zh-TW" altLang="en-US" dirty="0"/>
          </a:p>
        </p:txBody>
      </p:sp>
      <p:sp>
        <p:nvSpPr>
          <p:cNvPr id="27" name="文字版面配置區 11"/>
          <p:cNvSpPr>
            <a:spLocks noGrp="1"/>
          </p:cNvSpPr>
          <p:nvPr>
            <p:ph type="body" sz="quarter" idx="31" hasCustomPrompt="1"/>
          </p:nvPr>
        </p:nvSpPr>
        <p:spPr>
          <a:xfrm>
            <a:off x="7270673" y="4575535"/>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4</a:t>
            </a:r>
            <a:endParaRPr kumimoji="1" lang="zh-TW" altLang="en-US" dirty="0"/>
          </a:p>
        </p:txBody>
      </p:sp>
      <p:sp>
        <p:nvSpPr>
          <p:cNvPr id="28" name="文字版面配置區 14"/>
          <p:cNvSpPr>
            <a:spLocks noGrp="1"/>
          </p:cNvSpPr>
          <p:nvPr>
            <p:ph type="body" sz="quarter" idx="32"/>
          </p:nvPr>
        </p:nvSpPr>
        <p:spPr>
          <a:xfrm>
            <a:off x="6669098" y="5204386"/>
            <a:ext cx="1996530" cy="816979"/>
          </a:xfrm>
        </p:spPr>
        <p:txBody>
          <a:bodyPr vert="horz" lIns="91440" tIns="45720" rIns="91440" bIns="45720" rtlCol="0" anchor="t">
            <a:normAutofit/>
          </a:bodyPr>
          <a:lstStyle>
            <a:lvl1pPr>
              <a:defRPr kumimoji="1" lang="zh-TW" altLang="en-US" sz="2400" kern="1200" dirty="0">
                <a:solidFill>
                  <a:schemeClr val="tx1">
                    <a:tint val="75000"/>
                  </a:schemeClr>
                </a:solidFill>
                <a:latin typeface="華康黑體 Std W5" panose="020B0500000000000000" pitchFamily="34" charset="-120"/>
                <a:ea typeface="華康黑體 Std W5" panose="020B0500000000000000" pitchFamily="34" charset="-120"/>
                <a:cs typeface="華康黑體 Std W5" panose="020B0500000000000000" pitchFamily="34" charset="-120"/>
              </a:defRPr>
            </a:lvl1pPr>
          </a:lstStyle>
          <a:p>
            <a:pPr marL="0" lvl="0" indent="0" algn="ctr">
              <a:buNone/>
            </a:pPr>
            <a:endParaRPr kumimoji="1" lang="zh-TW" altLang="en-US" dirty="0"/>
          </a:p>
        </p:txBody>
      </p:sp>
    </p:spTree>
    <p:extLst>
      <p:ext uri="{BB962C8B-B14F-4D97-AF65-F5344CB8AC3E}">
        <p14:creationId xmlns:p14="http://schemas.microsoft.com/office/powerpoint/2010/main" val="15042906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文字方塊 3"/>
          <p:cNvSpPr txBox="1"/>
          <p:nvPr userDrawn="1"/>
        </p:nvSpPr>
        <p:spPr>
          <a:xfrm>
            <a:off x="3004317" y="1893375"/>
            <a:ext cx="3050701" cy="461665"/>
          </a:xfrm>
          <a:prstGeom prst="rect">
            <a:avLst/>
          </a:prstGeom>
          <a:noFill/>
        </p:spPr>
        <p:txBody>
          <a:bodyPr wrap="square" rtlCol="0">
            <a:spAutoFit/>
          </a:bodyPr>
          <a:lstStyle/>
          <a:p>
            <a:pPr algn="dist"/>
            <a:r>
              <a:rPr kumimoji="1" lang="zh-TW" altLang="en-US" sz="2400" dirty="0" smtClean="0">
                <a:latin typeface="華康黑體 Std W7"/>
                <a:ea typeface="華康黑體 Std W7"/>
                <a:cs typeface="華康黑體 Std W7"/>
              </a:rPr>
              <a:t>簡報完畢</a:t>
            </a:r>
            <a:r>
              <a:rPr kumimoji="1" lang="en-US" altLang="zh-TW" sz="2400" dirty="0" smtClean="0">
                <a:latin typeface="華康黑體 Std W7"/>
                <a:ea typeface="華康黑體 Std W7"/>
                <a:cs typeface="華康黑體 Std W7"/>
              </a:rPr>
              <a:t>‧</a:t>
            </a:r>
            <a:r>
              <a:rPr kumimoji="1" lang="zh-TW" altLang="en-US" sz="2400" dirty="0" smtClean="0">
                <a:latin typeface="華康黑體 Std W7"/>
                <a:ea typeface="華康黑體 Std W7"/>
                <a:cs typeface="華康黑體 Std W7"/>
              </a:rPr>
              <a:t>敬請指教</a:t>
            </a:r>
            <a:endParaRPr kumimoji="1" lang="zh-TW" altLang="en-US" sz="2400" dirty="0">
              <a:latin typeface="華康黑體 Std W7"/>
              <a:ea typeface="華康黑體 Std W7"/>
              <a:cs typeface="華康黑體 Std W7"/>
            </a:endParaRPr>
          </a:p>
        </p:txBody>
      </p:sp>
      <p:sp>
        <p:nvSpPr>
          <p:cNvPr id="7" name="文字方塊 6"/>
          <p:cNvSpPr txBox="1"/>
          <p:nvPr userDrawn="1"/>
        </p:nvSpPr>
        <p:spPr>
          <a:xfrm>
            <a:off x="7244818" y="6333829"/>
            <a:ext cx="1698362" cy="307777"/>
          </a:xfrm>
          <a:prstGeom prst="rect">
            <a:avLst/>
          </a:prstGeom>
          <a:noFill/>
        </p:spPr>
        <p:txBody>
          <a:bodyPr wrap="square" rtlCol="0">
            <a:spAutoFit/>
          </a:bodyPr>
          <a:lstStyle/>
          <a:p>
            <a:pPr algn="dist"/>
            <a:r>
              <a:rPr kumimoji="1" lang="en-US" altLang="zh-TW" sz="1400" b="0" i="0" dirty="0" err="1" smtClean="0">
                <a:solidFill>
                  <a:schemeClr val="bg1"/>
                </a:solidFill>
                <a:latin typeface="Arial"/>
                <a:cs typeface="Arial"/>
              </a:rPr>
              <a:t>www.pu.edu.tw</a:t>
            </a:r>
            <a:endParaRPr kumimoji="1" lang="zh-TW" altLang="en-US" sz="1400" b="0" i="0" dirty="0">
              <a:solidFill>
                <a:schemeClr val="bg1"/>
              </a:solidFill>
              <a:latin typeface="Arial"/>
              <a:cs typeface="Arial"/>
            </a:endParaRPr>
          </a:p>
        </p:txBody>
      </p:sp>
    </p:spTree>
    <p:extLst>
      <p:ext uri="{BB962C8B-B14F-4D97-AF65-F5344CB8AC3E}">
        <p14:creationId xmlns:p14="http://schemas.microsoft.com/office/powerpoint/2010/main" val="28223711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標題投影片">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文字方塊 6"/>
          <p:cNvSpPr txBox="1"/>
          <p:nvPr userDrawn="1"/>
        </p:nvSpPr>
        <p:spPr>
          <a:xfrm>
            <a:off x="7244818" y="6333829"/>
            <a:ext cx="1698362" cy="307777"/>
          </a:xfrm>
          <a:prstGeom prst="rect">
            <a:avLst/>
          </a:prstGeom>
          <a:noFill/>
        </p:spPr>
        <p:txBody>
          <a:bodyPr wrap="square" rtlCol="0">
            <a:spAutoFit/>
          </a:bodyPr>
          <a:lstStyle/>
          <a:p>
            <a:pPr algn="dist"/>
            <a:r>
              <a:rPr kumimoji="1" lang="en-US" altLang="zh-TW" sz="1400" b="0" i="0" dirty="0" err="1" smtClean="0">
                <a:solidFill>
                  <a:schemeClr val="bg1"/>
                </a:solidFill>
                <a:latin typeface="Arial"/>
                <a:cs typeface="Arial"/>
              </a:rPr>
              <a:t>www.pu.edu.tw</a:t>
            </a:r>
            <a:endParaRPr kumimoji="1" lang="zh-TW" altLang="en-US" sz="1400" b="0" i="0" dirty="0">
              <a:solidFill>
                <a:schemeClr val="bg1"/>
              </a:solidFill>
              <a:latin typeface="Arial"/>
              <a:cs typeface="Arial"/>
            </a:endParaRPr>
          </a:p>
        </p:txBody>
      </p:sp>
    </p:spTree>
    <p:extLst>
      <p:ext uri="{BB962C8B-B14F-4D97-AF65-F5344CB8AC3E}">
        <p14:creationId xmlns:p14="http://schemas.microsoft.com/office/powerpoint/2010/main" val="270630221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lvl1pPr marL="342900" indent="-342900">
              <a:buFont typeface="Wingdings" panose="05000000000000000000" pitchFamily="2" charset="2"/>
              <a:buChar char="l"/>
              <a:defRPr>
                <a:latin typeface="華康黑體 Std W7" panose="020B0700000000000000" pitchFamily="34" charset="-120"/>
                <a:ea typeface="華康黑體 Std W7" panose="020B0700000000000000" pitchFamily="34" charset="-120"/>
              </a:defRPr>
            </a:lvl1pPr>
            <a:lvl2pPr marL="742950" indent="-285750">
              <a:buFont typeface="Wingdings 2" panose="05020102010507070707" pitchFamily="18" charset="2"/>
              <a:buChar char=""/>
              <a:defRPr>
                <a:latin typeface="華康黑體 Std W5" panose="020B0500000000000000" pitchFamily="34" charset="-120"/>
                <a:ea typeface="華康黑體 Std W5" panose="020B0500000000000000" pitchFamily="34" charset="-120"/>
              </a:defRPr>
            </a:lvl2pPr>
            <a:lvl3pPr>
              <a:defRPr>
                <a:latin typeface="華康黑體 Std W7" panose="020B0700000000000000" pitchFamily="34" charset="-120"/>
                <a:ea typeface="華康黑體 Std W7" panose="020B0700000000000000" pitchFamily="34" charset="-120"/>
              </a:defRPr>
            </a:lvl3pPr>
            <a:lvl4pPr>
              <a:defRPr>
                <a:latin typeface="華康黑體 Std W7" panose="020B0700000000000000" pitchFamily="34" charset="-120"/>
                <a:ea typeface="華康黑體 Std W7" panose="020B0700000000000000" pitchFamily="34" charset="-120"/>
              </a:defRPr>
            </a:lvl4pPr>
            <a:lvl5pPr>
              <a:defRPr>
                <a:latin typeface="華康黑體 Std W7" panose="020B0700000000000000" pitchFamily="34" charset="-120"/>
                <a:ea typeface="華康黑體 Std W7" panose="020B0700000000000000" pitchFamily="34" charset="-120"/>
              </a:defRPr>
            </a:lvl5pPr>
          </a:lstStyle>
          <a:p>
            <a:pPr lvl="0"/>
            <a:r>
              <a:rPr kumimoji="1" lang="zh-TW" altLang="en-US" dirty="0" smtClean="0"/>
              <a:t>按一下以編輯母片文字樣式</a:t>
            </a:r>
          </a:p>
          <a:p>
            <a:pPr lvl="1"/>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20708712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08000828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12376513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769735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8251240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_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999318" y="3840711"/>
            <a:ext cx="7145364" cy="1537813"/>
          </a:xfrm>
        </p:spPr>
        <p:txBody>
          <a:bodyPr anchor="b">
            <a:noAutofit/>
          </a:bodyPr>
          <a:lstStyle>
            <a:lvl1pPr algn="ctr">
              <a:defRPr sz="4800">
                <a:solidFill>
                  <a:srgbClr val="FFFFFF"/>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p:nvPr>
        </p:nvSpPr>
        <p:spPr>
          <a:xfrm>
            <a:off x="999318" y="5401062"/>
            <a:ext cx="7145364" cy="811401"/>
          </a:xfrm>
        </p:spPr>
        <p:txBody>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 按一下以編輯母片子標題樣式</a:t>
            </a:r>
            <a:endParaRPr kumimoji="1" lang="zh-TW" altLang="en-US" dirty="0"/>
          </a:p>
        </p:txBody>
      </p:sp>
      <p:pic>
        <p:nvPicPr>
          <p:cNvPr id="4" name="圖片 3"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010" y="405494"/>
            <a:ext cx="2027325" cy="598380"/>
          </a:xfrm>
          <a:prstGeom prst="rect">
            <a:avLst/>
          </a:prstGeom>
        </p:spPr>
      </p:pic>
    </p:spTree>
    <p:extLst>
      <p:ext uri="{BB962C8B-B14F-4D97-AF65-F5344CB8AC3E}">
        <p14:creationId xmlns:p14="http://schemas.microsoft.com/office/powerpoint/2010/main" val="416693978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541646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34001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830746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552064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365250070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382890554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49623726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305300616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20871425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8850108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999318" y="1698482"/>
            <a:ext cx="7145364" cy="1537813"/>
          </a:xfrm>
        </p:spPr>
        <p:txBody>
          <a:bodyPr>
            <a:noAutofit/>
          </a:bodyPr>
          <a:lstStyle>
            <a:lvl1pPr algn="ctr">
              <a:defRPr sz="4800">
                <a:solidFill>
                  <a:schemeClr val="tx1"/>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p:nvPr>
        </p:nvSpPr>
        <p:spPr>
          <a:xfrm>
            <a:off x="999318" y="3342992"/>
            <a:ext cx="7145364" cy="1752600"/>
          </a:xfrm>
        </p:spPr>
        <p:txBody>
          <a:bodyPr/>
          <a:lstStyle>
            <a:lvl1pPr marL="0" indent="0" algn="ctr">
              <a:buNone/>
              <a:defRPr sz="28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 按一下以編輯母片子標題樣式</a:t>
            </a:r>
            <a:endParaRPr kumimoji="1" lang="zh-TW" altLang="en-US" dirty="0"/>
          </a:p>
        </p:txBody>
      </p:sp>
    </p:spTree>
    <p:extLst>
      <p:ext uri="{BB962C8B-B14F-4D97-AF65-F5344CB8AC3E}">
        <p14:creationId xmlns:p14="http://schemas.microsoft.com/office/powerpoint/2010/main" val="47967357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59809725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589112"/>
            <a:ext cx="3008313" cy="845987"/>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589112"/>
            <a:ext cx="5111750" cy="55370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0" y="1530163"/>
            <a:ext cx="3008313" cy="459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dirty="0" smtClean="0"/>
              <a:t>按一下以編輯母片文字樣式</a:t>
            </a:r>
          </a:p>
        </p:txBody>
      </p:sp>
      <p:sp>
        <p:nvSpPr>
          <p:cNvPr id="5" name="日期版面配置區 4"/>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07229757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41974570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97561257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520255"/>
            <a:ext cx="2057400" cy="5605908"/>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520255"/>
            <a:ext cx="6019800" cy="5605908"/>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6225931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87476967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29382887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48532957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0">
                <a:latin typeface="華康明體 Std W9" panose="02020900000000000000" pitchFamily="18" charset="-120"/>
                <a:ea typeface="華康明體 Std W9" panose="02020900000000000000" pitchFamily="18"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dirty="0"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marL="342900" indent="-342900">
              <a:buFont typeface="Wingdings" panose="05000000000000000000" pitchFamily="2" charset="2"/>
              <a:buChar char="l"/>
              <a:defRPr sz="2400">
                <a:latin typeface="華康黑體 Std W7" panose="020B0700000000000000" pitchFamily="34" charset="-120"/>
                <a:ea typeface="華康黑體 Std W7" panose="020B0700000000000000" pitchFamily="34" charset="-120"/>
              </a:defRPr>
            </a:lvl1pPr>
            <a:lvl2pPr marL="742950" indent="-285750">
              <a:buFont typeface="Wingdings 2" panose="05020102010507070707" pitchFamily="18" charset="2"/>
              <a:buChar cha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dirty="0" smtClean="0"/>
              <a:t>按一下以編輯母片文字樣式</a:t>
            </a:r>
          </a:p>
          <a:p>
            <a:pPr lvl="1"/>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0">
                <a:latin typeface="華康明體 Std W9" panose="02020900000000000000" pitchFamily="18" charset="-120"/>
                <a:ea typeface="華康明體 Std W9" panose="02020900000000000000" pitchFamily="18"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marL="342900" indent="-342900">
              <a:defRPr kumimoji="1" lang="zh-TW" altLang="en-US" sz="2400" kern="1200" dirty="0" smtClean="0">
                <a:solidFill>
                  <a:schemeClr val="tx1"/>
                </a:solidFill>
                <a:latin typeface="華康黑體 Std W7" panose="020B0700000000000000" pitchFamily="34" charset="-120"/>
                <a:ea typeface="華康黑體 Std W7" panose="020B0700000000000000" pitchFamily="34" charset="-120"/>
                <a:cs typeface="微軟正黑體"/>
              </a:defRPr>
            </a:lvl1pPr>
            <a:lvl2pPr marL="742950" indent="-285750">
              <a:defRPr kumimoji="1" lang="zh-TW" altLang="en-US" sz="2000" kern="1200" dirty="0" smtClean="0">
                <a:solidFill>
                  <a:schemeClr val="tx1"/>
                </a:solidFill>
                <a:latin typeface="華康黑體 Std W5" panose="020B0500000000000000" pitchFamily="34" charset="-120"/>
                <a:ea typeface="華康黑體 Std W5" panose="020B0500000000000000" pitchFamily="34" charset="-120"/>
                <a:cs typeface="微軟正黑體"/>
              </a:defRPr>
            </a:lvl2pPr>
            <a:lvl3pPr>
              <a:defRPr sz="1800"/>
            </a:lvl3pPr>
            <a:lvl4pPr>
              <a:defRPr sz="1600"/>
            </a:lvl4pPr>
            <a:lvl5pPr>
              <a:defRPr sz="1600"/>
            </a:lvl5pPr>
            <a:lvl6pPr>
              <a:defRPr sz="1600"/>
            </a:lvl6pPr>
            <a:lvl7pPr>
              <a:defRPr sz="1600"/>
            </a:lvl7pPr>
            <a:lvl8pPr>
              <a:defRPr sz="1600"/>
            </a:lvl8pPr>
            <a:lvl9pPr>
              <a:defRPr sz="1600"/>
            </a:lvl9pPr>
          </a:lstStyle>
          <a:p>
            <a:pPr marL="342900" lvl="0" indent="-342900" algn="l" defTabSz="457200" rtl="0" eaLnBrk="1" latinLnBrk="0" hangingPunct="1">
              <a:spcBef>
                <a:spcPct val="20000"/>
              </a:spcBef>
              <a:buFont typeface="Wingdings" panose="05000000000000000000" pitchFamily="2" charset="2"/>
              <a:buChar char="l"/>
            </a:pPr>
            <a:r>
              <a:rPr kumimoji="1" lang="zh-TW" altLang="en-US" dirty="0" smtClean="0"/>
              <a:t>按一下以編輯母片文字樣式</a:t>
            </a:r>
          </a:p>
          <a:p>
            <a:pPr marL="742950" lvl="1" indent="-285750" algn="l" defTabSz="457200" rtl="0" eaLnBrk="1" latinLnBrk="0" hangingPunct="1">
              <a:spcBef>
                <a:spcPct val="20000"/>
              </a:spcBef>
              <a:buFont typeface="Wingdings 2" panose="05020102010507070707" pitchFamily="18" charset="2"/>
              <a:buChar char=""/>
            </a:pPr>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7" name="日期版面配置區 6"/>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93116119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0107989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999318" y="2134579"/>
            <a:ext cx="7145364" cy="1537813"/>
          </a:xfrm>
        </p:spPr>
        <p:txBody>
          <a:bodyPr>
            <a:noAutofit/>
          </a:bodyPr>
          <a:lstStyle>
            <a:lvl1pPr algn="ctr">
              <a:defRPr sz="4800">
                <a:solidFill>
                  <a:schemeClr val="tx1"/>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p:nvPr>
        </p:nvSpPr>
        <p:spPr>
          <a:xfrm>
            <a:off x="999318" y="3810105"/>
            <a:ext cx="7145364" cy="1224279"/>
          </a:xfrm>
        </p:spPr>
        <p:txBody>
          <a:bodyPr/>
          <a:lstStyle>
            <a:lvl1pPr marL="0" indent="0" algn="ctr">
              <a:buNone/>
              <a:defRPr sz="28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 按一下以編輯母片子標題樣式</a:t>
            </a:r>
            <a:endParaRPr kumimoji="1" lang="zh-TW" altLang="en-US" dirty="0"/>
          </a:p>
        </p:txBody>
      </p:sp>
      <p:pic>
        <p:nvPicPr>
          <p:cNvPr id="4" name="圖片 3"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010" y="405494"/>
            <a:ext cx="2027325" cy="598380"/>
          </a:xfrm>
          <a:prstGeom prst="rect">
            <a:avLst/>
          </a:prstGeom>
        </p:spPr>
      </p:pic>
    </p:spTree>
    <p:extLst>
      <p:ext uri="{BB962C8B-B14F-4D97-AF65-F5344CB8AC3E}">
        <p14:creationId xmlns:p14="http://schemas.microsoft.com/office/powerpoint/2010/main" val="95189877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73436545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589112"/>
            <a:ext cx="3008313" cy="845987"/>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589112"/>
            <a:ext cx="5111750" cy="55370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0" y="1530163"/>
            <a:ext cx="3008313" cy="459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dirty="0" smtClean="0"/>
              <a:t>按一下以編輯母片文字樣式</a:t>
            </a:r>
          </a:p>
        </p:txBody>
      </p:sp>
      <p:sp>
        <p:nvSpPr>
          <p:cNvPr id="5" name="日期版面配置區 4"/>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66697634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319421529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865335963"/>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520255"/>
            <a:ext cx="2057400" cy="5605908"/>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520255"/>
            <a:ext cx="6019800" cy="5605908"/>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11850103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50465672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70733547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09698031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368950392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6362300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4008748" y="482001"/>
            <a:ext cx="4804377" cy="1924922"/>
          </a:xfrm>
        </p:spPr>
        <p:txBody>
          <a:bodyPr/>
          <a:lstStyle>
            <a:lvl1pPr algn="l">
              <a:defRPr>
                <a:solidFill>
                  <a:schemeClr val="tx1"/>
                </a:solidFill>
              </a:defRPr>
            </a:lvl1pPr>
          </a:lstStyle>
          <a:p>
            <a:r>
              <a:rPr kumimoji="1" lang="zh-TW" altLang="en-US" smtClean="0"/>
              <a:t>按一下以編輯母片標題樣式</a:t>
            </a:r>
            <a:endParaRPr kumimoji="1" lang="zh-TW" altLang="en-US"/>
          </a:p>
        </p:txBody>
      </p:sp>
      <p:sp>
        <p:nvSpPr>
          <p:cNvPr id="3" name="子標題 2"/>
          <p:cNvSpPr>
            <a:spLocks noGrp="1"/>
          </p:cNvSpPr>
          <p:nvPr>
            <p:ph type="subTitle" idx="1"/>
          </p:nvPr>
        </p:nvSpPr>
        <p:spPr>
          <a:xfrm>
            <a:off x="6250281" y="4136008"/>
            <a:ext cx="2562844" cy="1752600"/>
          </a:xfrm>
        </p:spPr>
        <p:txBody>
          <a:bodyPr/>
          <a:lstStyle>
            <a:lvl1pPr marL="0" indent="0" algn="r">
              <a:buNone/>
              <a:defRPr sz="28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 按一下以編輯母片子標題樣式</a:t>
            </a:r>
            <a:endParaRPr kumimoji="1" lang="zh-TW" altLang="en-US" dirty="0"/>
          </a:p>
        </p:txBody>
      </p:sp>
      <p:pic>
        <p:nvPicPr>
          <p:cNvPr id="4" name="圖片 3" descr="logo_only-gra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864" y="374890"/>
            <a:ext cx="1182977" cy="1182977"/>
          </a:xfrm>
          <a:prstGeom prst="rect">
            <a:avLst/>
          </a:prstGeom>
        </p:spPr>
      </p:pic>
    </p:spTree>
    <p:extLst>
      <p:ext uri="{BB962C8B-B14F-4D97-AF65-F5344CB8AC3E}">
        <p14:creationId xmlns:p14="http://schemas.microsoft.com/office/powerpoint/2010/main" val="107274624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331068631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589112"/>
            <a:ext cx="3008313" cy="845987"/>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589112"/>
            <a:ext cx="5111750" cy="55370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0" y="1530163"/>
            <a:ext cx="3008313" cy="459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dirty="0" smtClean="0"/>
              <a:t>按一下以編輯母片文字樣式</a:t>
            </a:r>
          </a:p>
        </p:txBody>
      </p:sp>
      <p:sp>
        <p:nvSpPr>
          <p:cNvPr id="5" name="日期版面配置區 4"/>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411135056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8217441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43559189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520255"/>
            <a:ext cx="2057400" cy="5605908"/>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520255"/>
            <a:ext cx="6019800" cy="5605908"/>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24496308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34870103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68358098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337425559"/>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62128693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6477016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7_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4530881" y="833939"/>
            <a:ext cx="4282244" cy="1634190"/>
          </a:xfrm>
        </p:spPr>
        <p:txBody>
          <a:bodyPr>
            <a:normAutofit/>
          </a:bodyPr>
          <a:lstStyle>
            <a:lvl1pPr algn="l">
              <a:defRPr sz="4000">
                <a:solidFill>
                  <a:schemeClr val="tx1"/>
                </a:solidFill>
              </a:defRPr>
            </a:lvl1pPr>
          </a:lstStyle>
          <a:p>
            <a:r>
              <a:rPr kumimoji="1" lang="zh-TW" altLang="en-US" smtClean="0"/>
              <a:t>按一下以編輯母片標題樣式</a:t>
            </a:r>
            <a:endParaRPr kumimoji="1" lang="zh-TW" altLang="en-US"/>
          </a:p>
        </p:txBody>
      </p:sp>
      <p:sp>
        <p:nvSpPr>
          <p:cNvPr id="3" name="子標題 2"/>
          <p:cNvSpPr>
            <a:spLocks noGrp="1"/>
          </p:cNvSpPr>
          <p:nvPr>
            <p:ph type="subTitle" idx="1"/>
          </p:nvPr>
        </p:nvSpPr>
        <p:spPr>
          <a:xfrm>
            <a:off x="6250281" y="4132925"/>
            <a:ext cx="2562844" cy="1752600"/>
          </a:xfrm>
        </p:spPr>
        <p:txBody>
          <a:bodyPr/>
          <a:lstStyle>
            <a:lvl1pPr marL="0" indent="0" algn="r">
              <a:buNone/>
              <a:defRPr sz="2800" b="1">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 按一下以編輯母片子標題樣式</a:t>
            </a:r>
            <a:endParaRPr kumimoji="1" lang="zh-TW" altLang="en-US" dirty="0"/>
          </a:p>
        </p:txBody>
      </p:sp>
      <p:pic>
        <p:nvPicPr>
          <p:cNvPr id="4" name="圖片 3" descr="logo-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3116" y="482002"/>
            <a:ext cx="1814477" cy="535556"/>
          </a:xfrm>
          <a:prstGeom prst="rect">
            <a:avLst/>
          </a:prstGeom>
        </p:spPr>
      </p:pic>
    </p:spTree>
    <p:extLst>
      <p:ext uri="{BB962C8B-B14F-4D97-AF65-F5344CB8AC3E}">
        <p14:creationId xmlns:p14="http://schemas.microsoft.com/office/powerpoint/2010/main" val="227298011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428613861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589112"/>
            <a:ext cx="3008313" cy="845987"/>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589112"/>
            <a:ext cx="5111750" cy="55370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0" y="1530163"/>
            <a:ext cx="3008313" cy="4596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dirty="0" smtClean="0"/>
              <a:t>按一下以編輯母片文字樣式</a:t>
            </a:r>
          </a:p>
        </p:txBody>
      </p:sp>
      <p:sp>
        <p:nvSpPr>
          <p:cNvPr id="5" name="日期版面配置區 4"/>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22955208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0">
                <a:latin typeface="華康黑體 Std W7" panose="020B0700000000000000" pitchFamily="34" charset="-120"/>
                <a:ea typeface="華康黑體 Std W7" panose="020B0700000000000000" pitchFamily="34" charset="-120"/>
              </a:defRPr>
            </a:lvl1pPr>
          </a:lstStyle>
          <a:p>
            <a:r>
              <a:rPr kumimoji="1" lang="zh-TW" altLang="en-US" dirty="0" smtClean="0"/>
              <a:t>按一下以編輯母片標題樣式</a:t>
            </a:r>
            <a:endParaRPr kumimoji="1" lang="zh-TW" altLang="en-US" dirty="0"/>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dirty="0" smtClean="0"/>
              <a:t>按一下以編輯母片文字樣式</a:t>
            </a:r>
          </a:p>
        </p:txBody>
      </p:sp>
      <p:sp>
        <p:nvSpPr>
          <p:cNvPr id="5" name="日期版面配置區 4"/>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2385969628"/>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36525732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520255"/>
            <a:ext cx="2057400" cy="5605908"/>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520255"/>
            <a:ext cx="6019800" cy="5605908"/>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Tree>
    <p:extLst>
      <p:ext uri="{BB962C8B-B14F-4D97-AF65-F5344CB8AC3E}">
        <p14:creationId xmlns:p14="http://schemas.microsoft.com/office/powerpoint/2010/main" val="1061976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標題投影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4850278" y="2291094"/>
            <a:ext cx="3924595" cy="470852"/>
          </a:xfrm>
        </p:spPr>
        <p:txBody>
          <a:bodyPr>
            <a:normAutofit/>
          </a:bodyPr>
          <a:lstStyle>
            <a:lvl1pPr algn="l">
              <a:defRPr sz="2400">
                <a:solidFill>
                  <a:schemeClr val="tx1">
                    <a:lumMod val="50000"/>
                    <a:lumOff val="50000"/>
                  </a:schemeClr>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hasCustomPrompt="1"/>
          </p:nvPr>
        </p:nvSpPr>
        <p:spPr>
          <a:xfrm>
            <a:off x="4850278" y="2868640"/>
            <a:ext cx="3924596" cy="3037789"/>
          </a:xfrm>
        </p:spPr>
        <p:txBody>
          <a:bodyPr>
            <a:normAutofit/>
          </a:bodyPr>
          <a:lstStyle>
            <a:lvl1pPr marL="263525" indent="-263525" algn="l">
              <a:buFont typeface="Wingdings" panose="05000000000000000000" pitchFamily="2" charset="2"/>
              <a:buChar char="l"/>
              <a:defRPr sz="2400" b="0">
                <a:solidFill>
                  <a:schemeClr val="tx1">
                    <a:tint val="75000"/>
                  </a:schemeClr>
                </a:solidFill>
                <a:latin typeface="華康黑體 Std W7" panose="020B0700000000000000" pitchFamily="34" charset="-120"/>
                <a:ea typeface="華康黑體 Std W7" panose="020B0700000000000000"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按一下以編輯母片子標題樣式</a:t>
            </a:r>
            <a:endParaRPr kumimoji="1" lang="zh-TW" altLang="en-US" dirty="0"/>
          </a:p>
        </p:txBody>
      </p:sp>
      <p:sp>
        <p:nvSpPr>
          <p:cNvPr id="5" name="頁尾版面配置區 4"/>
          <p:cNvSpPr>
            <a:spLocks noGrp="1"/>
          </p:cNvSpPr>
          <p:nvPr>
            <p:ph type="ftr" sz="quarter" idx="11"/>
          </p:nvPr>
        </p:nvSpPr>
        <p:spPr>
          <a:xfrm>
            <a:off x="4230606" y="6356350"/>
            <a:ext cx="2539894" cy="365125"/>
          </a:xfrm>
        </p:spPr>
        <p:txBody>
          <a:bodyPr/>
          <a:lstStyle/>
          <a:p>
            <a:endParaRPr kumimoji="1" lang="zh-TW" altLang="en-US" dirty="0"/>
          </a:p>
        </p:txBody>
      </p:sp>
      <p:sp>
        <p:nvSpPr>
          <p:cNvPr id="6" name="投影片編號版面配置區 5"/>
          <p:cNvSpPr>
            <a:spLocks noGrp="1"/>
          </p:cNvSpPr>
          <p:nvPr>
            <p:ph type="sldNum" sz="quarter" idx="12"/>
          </p:nvPr>
        </p:nvSpPr>
        <p:spPr>
          <a:xfrm>
            <a:off x="6847002" y="6356350"/>
            <a:ext cx="1839797" cy="365125"/>
          </a:xfrm>
        </p:spPr>
        <p:txBody>
          <a:bodyPr/>
          <a:lstStyle/>
          <a:p>
            <a:fld id="{7546D2B1-D66A-CC41-915D-C5871CA5BB80}" type="slidenum">
              <a:rPr kumimoji="1" lang="zh-TW" altLang="en-US" smtClean="0"/>
              <a:pPr/>
              <a:t>‹#›</a:t>
            </a:fld>
            <a:endParaRPr kumimoji="1" lang="zh-TW" altLang="en-US"/>
          </a:p>
        </p:txBody>
      </p:sp>
      <p:pic>
        <p:nvPicPr>
          <p:cNvPr id="4" name="圖片 3" descr="conten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3068" y="938757"/>
            <a:ext cx="4567926" cy="1718369"/>
          </a:xfrm>
          <a:prstGeom prst="rect">
            <a:avLst/>
          </a:prstGeom>
        </p:spPr>
      </p:pic>
    </p:spTree>
    <p:extLst>
      <p:ext uri="{BB962C8B-B14F-4D97-AF65-F5344CB8AC3E}">
        <p14:creationId xmlns:p14="http://schemas.microsoft.com/office/powerpoint/2010/main" val="29273691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759737" y="2719744"/>
            <a:ext cx="3662126" cy="2169333"/>
          </a:xfrm>
        </p:spPr>
        <p:txBody>
          <a:bodyPr anchor="t"/>
          <a:lstStyle>
            <a:lvl1pPr>
              <a:defRPr>
                <a:solidFill>
                  <a:srgbClr val="FFFFFF"/>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hasCustomPrompt="1"/>
          </p:nvPr>
        </p:nvSpPr>
        <p:spPr>
          <a:xfrm>
            <a:off x="4991902" y="1898658"/>
            <a:ext cx="1303497" cy="700864"/>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r>
              <a:rPr kumimoji="1" lang="zh-TW" altLang="en-US" dirty="0" smtClean="0"/>
              <a:t>按一下以新增文字</a:t>
            </a:r>
            <a:endParaRPr kumimoji="1" lang="zh-TW" altLang="en-US" dirty="0"/>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
        <p:nvSpPr>
          <p:cNvPr id="12" name="文字版面配置區 11"/>
          <p:cNvSpPr>
            <a:spLocks noGrp="1"/>
          </p:cNvSpPr>
          <p:nvPr>
            <p:ph type="body" sz="quarter" idx="13" hasCustomPrompt="1"/>
          </p:nvPr>
        </p:nvSpPr>
        <p:spPr>
          <a:xfrm>
            <a:off x="1882775" y="1708042"/>
            <a:ext cx="1416050" cy="946258"/>
          </a:xfrm>
        </p:spPr>
        <p:txBody>
          <a:bodyPr anchor="ctr">
            <a:noAutofit/>
          </a:bodyPr>
          <a:lstStyle>
            <a:lvl1pPr marL="0" indent="0" algn="ctr">
              <a:buNone/>
              <a:defRPr sz="9600" b="1" i="0">
                <a:solidFill>
                  <a:schemeClr val="bg1"/>
                </a:solidFill>
                <a:latin typeface="Arial"/>
                <a:cs typeface="Arial"/>
              </a:defRPr>
            </a:lvl1pPr>
          </a:lstStyle>
          <a:p>
            <a:pPr lvl="0"/>
            <a:r>
              <a:rPr kumimoji="1" lang="en-US" altLang="zh-TW" dirty="0" smtClean="0"/>
              <a:t>1</a:t>
            </a:r>
            <a:endParaRPr kumimoji="1" lang="zh-TW" altLang="en-US" dirty="0"/>
          </a:p>
        </p:txBody>
      </p:sp>
      <p:sp>
        <p:nvSpPr>
          <p:cNvPr id="15" name="文字版面配置區 14"/>
          <p:cNvSpPr>
            <a:spLocks noGrp="1"/>
          </p:cNvSpPr>
          <p:nvPr>
            <p:ph type="body" sz="quarter" idx="15"/>
          </p:nvPr>
        </p:nvSpPr>
        <p:spPr>
          <a:xfrm>
            <a:off x="6931566" y="2654300"/>
            <a:ext cx="1751930" cy="773265"/>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endParaRPr kumimoji="1" lang="zh-TW" altLang="en-US" dirty="0"/>
          </a:p>
        </p:txBody>
      </p:sp>
      <p:sp>
        <p:nvSpPr>
          <p:cNvPr id="19" name="文字版面配置區 18"/>
          <p:cNvSpPr>
            <a:spLocks noGrp="1"/>
          </p:cNvSpPr>
          <p:nvPr>
            <p:ph type="body" sz="quarter" idx="17" hasCustomPrompt="1"/>
          </p:nvPr>
        </p:nvSpPr>
        <p:spPr>
          <a:xfrm>
            <a:off x="5110163" y="4215805"/>
            <a:ext cx="1514475" cy="718971"/>
          </a:xfrm>
        </p:spPr>
        <p:txBody>
          <a:bodyPr vert="horz" lIns="91440" tIns="45720" rIns="91440" bIns="45720" rtlCol="0" anchor="t">
            <a:normAutofit/>
          </a:bodyPr>
          <a:lstStyle>
            <a:lvl1pPr>
              <a:defRPr kumimoji="1" lang="zh-TW" altLang="en-US" sz="2000" b="0" dirty="0" smtClean="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r>
              <a:rPr kumimoji="1" lang="zh-TW" altLang="en-US" dirty="0" smtClean="0"/>
              <a:t>按一下以新增文字</a:t>
            </a:r>
          </a:p>
        </p:txBody>
      </p:sp>
      <p:sp>
        <p:nvSpPr>
          <p:cNvPr id="24" name="文字版面配置區 18"/>
          <p:cNvSpPr>
            <a:spLocks noGrp="1"/>
          </p:cNvSpPr>
          <p:nvPr>
            <p:ph type="body" sz="quarter" idx="20" hasCustomPrompt="1"/>
          </p:nvPr>
        </p:nvSpPr>
        <p:spPr>
          <a:xfrm>
            <a:off x="7441185" y="4881427"/>
            <a:ext cx="895083" cy="512400"/>
          </a:xfrm>
        </p:spPr>
        <p:txBody>
          <a:bodyPr vert="horz" lIns="91440" tIns="45720" rIns="91440" bIns="45720" rtlCol="0" anchor="t">
            <a:normAutofit/>
          </a:bodyPr>
          <a:lstStyle>
            <a:lvl1pPr>
              <a:defRPr kumimoji="1" lang="zh-TW" altLang="en-US" sz="1400" b="0" dirty="0" smtClean="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FontTx/>
              <a:buNone/>
            </a:pPr>
            <a:r>
              <a:rPr kumimoji="1" lang="zh-TW" altLang="en-US" dirty="0" smtClean="0"/>
              <a:t>按一下以新增文字</a:t>
            </a:r>
          </a:p>
        </p:txBody>
      </p:sp>
      <p:sp>
        <p:nvSpPr>
          <p:cNvPr id="25" name="文字版面配置區 11"/>
          <p:cNvSpPr>
            <a:spLocks noGrp="1"/>
          </p:cNvSpPr>
          <p:nvPr>
            <p:ph type="body" sz="quarter" idx="24" hasCustomPrompt="1"/>
          </p:nvPr>
        </p:nvSpPr>
        <p:spPr>
          <a:xfrm>
            <a:off x="5267500" y="1269807"/>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2</a:t>
            </a:r>
            <a:endParaRPr kumimoji="1" lang="zh-TW" altLang="en-US" dirty="0"/>
          </a:p>
        </p:txBody>
      </p:sp>
      <p:sp>
        <p:nvSpPr>
          <p:cNvPr id="27" name="文字版面配置區 11"/>
          <p:cNvSpPr>
            <a:spLocks noGrp="1"/>
          </p:cNvSpPr>
          <p:nvPr>
            <p:ph type="body" sz="quarter" idx="25" hasCustomPrompt="1"/>
          </p:nvPr>
        </p:nvSpPr>
        <p:spPr>
          <a:xfrm>
            <a:off x="7466676" y="2025449"/>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3</a:t>
            </a:r>
            <a:endParaRPr kumimoji="1" lang="zh-TW" altLang="en-US" dirty="0"/>
          </a:p>
        </p:txBody>
      </p:sp>
      <p:sp>
        <p:nvSpPr>
          <p:cNvPr id="28" name="文字版面配置區 11"/>
          <p:cNvSpPr>
            <a:spLocks noGrp="1"/>
          </p:cNvSpPr>
          <p:nvPr>
            <p:ph type="body" sz="quarter" idx="26" hasCustomPrompt="1"/>
          </p:nvPr>
        </p:nvSpPr>
        <p:spPr>
          <a:xfrm>
            <a:off x="5447001" y="3586954"/>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4</a:t>
            </a:r>
            <a:endParaRPr kumimoji="1" lang="zh-TW" altLang="en-US" dirty="0"/>
          </a:p>
        </p:txBody>
      </p:sp>
      <p:sp>
        <p:nvSpPr>
          <p:cNvPr id="29" name="文字版面配置區 11"/>
          <p:cNvSpPr>
            <a:spLocks noGrp="1"/>
          </p:cNvSpPr>
          <p:nvPr>
            <p:ph type="body" sz="quarter" idx="27" hasCustomPrompt="1"/>
          </p:nvPr>
        </p:nvSpPr>
        <p:spPr>
          <a:xfrm>
            <a:off x="7512576" y="4283180"/>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5</a:t>
            </a:r>
            <a:endParaRPr kumimoji="1" lang="zh-TW" altLang="en-US" dirty="0"/>
          </a:p>
        </p:txBody>
      </p:sp>
    </p:spTree>
    <p:extLst>
      <p:ext uri="{BB962C8B-B14F-4D97-AF65-F5344CB8AC3E}">
        <p14:creationId xmlns:p14="http://schemas.microsoft.com/office/powerpoint/2010/main" val="20284905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2928353" y="3008473"/>
            <a:ext cx="3662126" cy="1430280"/>
          </a:xfrm>
        </p:spPr>
        <p:txBody>
          <a:bodyPr anchor="t"/>
          <a:lstStyle>
            <a:lvl1pPr>
              <a:defRPr>
                <a:solidFill>
                  <a:srgbClr val="FFFFFF"/>
                </a:solidFill>
              </a:defRPr>
            </a:lvl1p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hasCustomPrompt="1"/>
          </p:nvPr>
        </p:nvSpPr>
        <p:spPr>
          <a:xfrm>
            <a:off x="742119" y="2486486"/>
            <a:ext cx="1303497" cy="717535"/>
          </a:xfrm>
        </p:spPr>
        <p:txBody>
          <a:bodyPr vert="horz" lIns="91440" tIns="45720" rIns="91440" bIns="45720" rtlCol="0" anchor="t">
            <a:normAutofit/>
          </a:bodyPr>
          <a:lstStyle>
            <a:lvl1pPr>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buNone/>
            </a:pPr>
            <a:r>
              <a:rPr kumimoji="1" lang="zh-TW" altLang="en-US" dirty="0" smtClean="0"/>
              <a:t>按一下以新增文字</a:t>
            </a:r>
            <a:endParaRPr kumimoji="1" lang="zh-TW" altLang="en-US" dirty="0"/>
          </a:p>
        </p:txBody>
      </p:sp>
      <p:sp>
        <p:nvSpPr>
          <p:cNvPr id="4" name="日期版面配置區 3"/>
          <p:cNvSpPr>
            <a:spLocks noGrp="1"/>
          </p:cNvSpPr>
          <p:nvPr>
            <p:ph type="dt" sz="half" idx="10"/>
          </p:nvPr>
        </p:nvSpPr>
        <p:spPr/>
        <p:txBody>
          <a:body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7546D2B1-D66A-CC41-915D-C5871CA5BB80}" type="slidenum">
              <a:rPr kumimoji="1" lang="zh-TW" altLang="en-US" smtClean="0"/>
              <a:pPr/>
              <a:t>‹#›</a:t>
            </a:fld>
            <a:endParaRPr kumimoji="1" lang="zh-TW" altLang="en-US"/>
          </a:p>
        </p:txBody>
      </p:sp>
      <p:sp>
        <p:nvSpPr>
          <p:cNvPr id="12" name="文字版面配置區 11"/>
          <p:cNvSpPr>
            <a:spLocks noGrp="1"/>
          </p:cNvSpPr>
          <p:nvPr>
            <p:ph type="body" sz="quarter" idx="13" hasCustomPrompt="1"/>
          </p:nvPr>
        </p:nvSpPr>
        <p:spPr>
          <a:xfrm>
            <a:off x="4051391" y="2013357"/>
            <a:ext cx="1416050" cy="946258"/>
          </a:xfrm>
        </p:spPr>
        <p:txBody>
          <a:bodyPr anchor="ctr">
            <a:noAutofit/>
          </a:bodyPr>
          <a:lstStyle>
            <a:lvl1pPr marL="0" indent="0" algn="ctr">
              <a:buNone/>
              <a:defRPr sz="9600" b="1" i="0">
                <a:solidFill>
                  <a:schemeClr val="bg1"/>
                </a:solidFill>
                <a:latin typeface="Arial"/>
                <a:cs typeface="Arial"/>
              </a:defRPr>
            </a:lvl1pPr>
          </a:lstStyle>
          <a:p>
            <a:pPr lvl="0"/>
            <a:r>
              <a:rPr kumimoji="1" lang="en-US" altLang="zh-TW" dirty="0" smtClean="0"/>
              <a:t>2</a:t>
            </a:r>
            <a:endParaRPr kumimoji="1" lang="zh-TW" altLang="en-US" dirty="0"/>
          </a:p>
        </p:txBody>
      </p:sp>
      <p:sp>
        <p:nvSpPr>
          <p:cNvPr id="15" name="文字版面配置區 14"/>
          <p:cNvSpPr>
            <a:spLocks noGrp="1"/>
          </p:cNvSpPr>
          <p:nvPr>
            <p:ph type="body" sz="quarter" idx="15"/>
          </p:nvPr>
        </p:nvSpPr>
        <p:spPr>
          <a:xfrm>
            <a:off x="6735990" y="5263874"/>
            <a:ext cx="1751930" cy="773265"/>
          </a:xfrm>
        </p:spPr>
        <p:txBody>
          <a:bodyPr vert="horz" lIns="91440" tIns="45720" rIns="91440" bIns="45720" rtlCol="0" anchor="t">
            <a:normAutofit/>
          </a:bodyPr>
          <a:lstStyle>
            <a:lvl1pPr marL="342900" indent="-342900">
              <a:buFontTx/>
              <a:buNone/>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endParaRPr kumimoji="1" lang="zh-TW" altLang="en-US" dirty="0"/>
          </a:p>
        </p:txBody>
      </p:sp>
      <p:sp>
        <p:nvSpPr>
          <p:cNvPr id="18" name="文字版面配置區 11"/>
          <p:cNvSpPr>
            <a:spLocks noGrp="1"/>
          </p:cNvSpPr>
          <p:nvPr>
            <p:ph type="body" sz="quarter" idx="24" hasCustomPrompt="1"/>
          </p:nvPr>
        </p:nvSpPr>
        <p:spPr>
          <a:xfrm>
            <a:off x="1013943" y="1857635"/>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3</a:t>
            </a:r>
            <a:endParaRPr kumimoji="1" lang="zh-TW" altLang="en-US" dirty="0"/>
          </a:p>
        </p:txBody>
      </p:sp>
      <p:sp>
        <p:nvSpPr>
          <p:cNvPr id="20" name="文字版面配置區 11"/>
          <p:cNvSpPr>
            <a:spLocks noGrp="1"/>
          </p:cNvSpPr>
          <p:nvPr>
            <p:ph type="body" sz="quarter" idx="25" hasCustomPrompt="1"/>
          </p:nvPr>
        </p:nvSpPr>
        <p:spPr>
          <a:xfrm>
            <a:off x="1241934" y="4391855"/>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1</a:t>
            </a:r>
            <a:endParaRPr kumimoji="1" lang="zh-TW" altLang="en-US" dirty="0"/>
          </a:p>
        </p:txBody>
      </p:sp>
      <p:sp>
        <p:nvSpPr>
          <p:cNvPr id="22" name="文字版面配置區 11"/>
          <p:cNvSpPr>
            <a:spLocks noGrp="1"/>
          </p:cNvSpPr>
          <p:nvPr>
            <p:ph type="body" sz="quarter" idx="26" hasCustomPrompt="1"/>
          </p:nvPr>
        </p:nvSpPr>
        <p:spPr>
          <a:xfrm>
            <a:off x="7654605" y="2783761"/>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5</a:t>
            </a:r>
            <a:endParaRPr kumimoji="1" lang="zh-TW" altLang="en-US" dirty="0"/>
          </a:p>
        </p:txBody>
      </p:sp>
      <p:sp>
        <p:nvSpPr>
          <p:cNvPr id="25" name="文字版面配置區 11"/>
          <p:cNvSpPr>
            <a:spLocks noGrp="1"/>
          </p:cNvSpPr>
          <p:nvPr>
            <p:ph type="body" sz="quarter" idx="27" hasCustomPrompt="1"/>
          </p:nvPr>
        </p:nvSpPr>
        <p:spPr>
          <a:xfrm>
            <a:off x="7235805" y="4626236"/>
            <a:ext cx="752300" cy="628851"/>
          </a:xfrm>
        </p:spPr>
        <p:txBody>
          <a:bodyPr anchor="ctr">
            <a:noAutofit/>
          </a:bodyPr>
          <a:lstStyle>
            <a:lvl1pPr marL="0" indent="0" algn="ctr">
              <a:buNone/>
              <a:defRPr sz="4800" b="1" i="0">
                <a:solidFill>
                  <a:srgbClr val="7F7F7F"/>
                </a:solidFill>
                <a:latin typeface="Arial"/>
                <a:cs typeface="Arial"/>
              </a:defRPr>
            </a:lvl1pPr>
          </a:lstStyle>
          <a:p>
            <a:pPr lvl="0"/>
            <a:r>
              <a:rPr kumimoji="1" lang="en-US" altLang="zh-TW" dirty="0" smtClean="0"/>
              <a:t>4</a:t>
            </a:r>
            <a:endParaRPr kumimoji="1" lang="zh-TW" altLang="en-US" dirty="0"/>
          </a:p>
        </p:txBody>
      </p:sp>
      <p:sp>
        <p:nvSpPr>
          <p:cNvPr id="26" name="文字版面配置區 14"/>
          <p:cNvSpPr>
            <a:spLocks noGrp="1"/>
          </p:cNvSpPr>
          <p:nvPr>
            <p:ph type="body" sz="quarter" idx="28"/>
          </p:nvPr>
        </p:nvSpPr>
        <p:spPr>
          <a:xfrm>
            <a:off x="7474326" y="3412612"/>
            <a:ext cx="1112858" cy="496955"/>
          </a:xfrm>
        </p:spPr>
        <p:txBody>
          <a:bodyPr anchor="t">
            <a:normAutofit/>
          </a:bodyPr>
          <a:lstStyle>
            <a:lvl1pPr marL="0" indent="0" algn="ctr">
              <a:buFontTx/>
              <a:buNone/>
              <a:defRPr kumimoji="1" lang="zh-TW" altLang="en-US" sz="1400" b="0" kern="1200" dirty="0">
                <a:solidFill>
                  <a:schemeClr val="tx1">
                    <a:tint val="75000"/>
                  </a:schemeClr>
                </a:solidFill>
                <a:latin typeface="華康黑體 Std W5" panose="020B0500000000000000" pitchFamily="34" charset="-120"/>
                <a:ea typeface="華康黑體 Std W5" panose="020B0500000000000000" pitchFamily="34" charset="-120"/>
                <a:cs typeface="微軟正黑體"/>
              </a:defRPr>
            </a:lvl1pPr>
          </a:lstStyle>
          <a:p>
            <a:pPr lvl="0"/>
            <a:endParaRPr kumimoji="1" lang="zh-TW" altLang="en-US" dirty="0"/>
          </a:p>
        </p:txBody>
      </p:sp>
      <p:sp>
        <p:nvSpPr>
          <p:cNvPr id="28" name="文字版面配置區 14"/>
          <p:cNvSpPr>
            <a:spLocks noGrp="1"/>
          </p:cNvSpPr>
          <p:nvPr>
            <p:ph type="body" sz="quarter" idx="29"/>
          </p:nvPr>
        </p:nvSpPr>
        <p:spPr>
          <a:xfrm>
            <a:off x="742119" y="5020706"/>
            <a:ext cx="1751930" cy="773265"/>
          </a:xfrm>
        </p:spPr>
        <p:txBody>
          <a:bodyPr vert="horz" lIns="91440" tIns="45720" rIns="91440" bIns="45720" rtlCol="0" anchor="t">
            <a:normAutofit/>
          </a:bodyPr>
          <a:lstStyle>
            <a:lvl1pPr marL="342900" indent="-342900">
              <a:buFontTx/>
              <a:buNone/>
              <a:defRPr kumimoji="1" lang="zh-TW" altLang="en-US" sz="2000" b="0" dirty="0">
                <a:solidFill>
                  <a:schemeClr val="tx1">
                    <a:tint val="75000"/>
                  </a:schemeClr>
                </a:solidFill>
                <a:latin typeface="華康黑體 Std W5" panose="020B0500000000000000" pitchFamily="34" charset="-120"/>
                <a:ea typeface="華康黑體 Std W5" panose="020B0500000000000000" pitchFamily="34" charset="-120"/>
              </a:defRPr>
            </a:lvl1pPr>
          </a:lstStyle>
          <a:p>
            <a:pPr marL="0" lvl="0" indent="0" algn="ctr"/>
            <a:endParaRPr kumimoji="1" lang="zh-TW" altLang="en-US" dirty="0"/>
          </a:p>
        </p:txBody>
      </p:sp>
    </p:spTree>
    <p:extLst>
      <p:ext uri="{BB962C8B-B14F-4D97-AF65-F5344CB8AC3E}">
        <p14:creationId xmlns:p14="http://schemas.microsoft.com/office/powerpoint/2010/main" val="28015273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0.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19.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0.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21.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0.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22.jpe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0.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23.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20.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24.jpe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6.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dirty="0" smtClean="0"/>
              <a:t>按一下以編輯母片標題樣式</a:t>
            </a:r>
            <a:endParaRPr kumimoji="1"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a:ea typeface="微軟正黑體"/>
                <a:cs typeface="微軟正黑體"/>
              </a:defRPr>
            </a:lvl1pPr>
          </a:lstStyle>
          <a:p>
            <a:fld id="{DDC62F34-F792-F549-A94C-88A9B3DB0B30}" type="datetimeFigureOut">
              <a:rPr kumimoji="1" lang="zh-TW" altLang="en-US" smtClean="0"/>
              <a:pPr/>
              <a:t>2022/9/26</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a:ea typeface="微軟正黑體"/>
                <a:cs typeface="微軟正黑體"/>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a:ea typeface="微軟正黑體"/>
                <a:cs typeface="微軟正黑體"/>
              </a:defRPr>
            </a:lvl1pPr>
          </a:lstStyle>
          <a:p>
            <a:fld id="{32D8AF07-CE61-0341-BDCD-BA2C69F98A2C}" type="slidenum">
              <a:rPr kumimoji="1" lang="zh-TW" altLang="en-US" smtClean="0"/>
              <a:pPr/>
              <a:t>‹#›</a:t>
            </a:fld>
            <a:endParaRPr kumimoji="1" lang="zh-TW" altLang="en-US"/>
          </a:p>
        </p:txBody>
      </p:sp>
    </p:spTree>
    <p:extLst>
      <p:ext uri="{BB962C8B-B14F-4D97-AF65-F5344CB8AC3E}">
        <p14:creationId xmlns:p14="http://schemas.microsoft.com/office/powerpoint/2010/main" val="428227731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2" r:id="rId3"/>
    <p:sldLayoutId id="2147483663" r:id="rId4"/>
    <p:sldLayoutId id="2147483665" r:id="rId5"/>
    <p:sldLayoutId id="2147483666" r:id="rId6"/>
    <p:sldLayoutId id="2147483661" r:id="rId7"/>
    <p:sldLayoutId id="2147483660" r:id="rId8"/>
    <p:sldLayoutId id="2147483669" r:id="rId9"/>
    <p:sldLayoutId id="2147483681" r:id="rId10"/>
    <p:sldLayoutId id="2147483682" r:id="rId11"/>
    <p:sldLayoutId id="2147483683" r:id="rId12"/>
    <p:sldLayoutId id="2147483680" r:id="rId13"/>
    <p:sldLayoutId id="2147483717" r:id="rId14"/>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華康黑體 Std W7"/>
          <a:ea typeface="華康黑體 Std W7"/>
          <a:cs typeface="華康黑體 Std W7"/>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微軟正黑體"/>
          <a:ea typeface="微軟正黑體"/>
          <a:cs typeface="微軟正黑體"/>
        </a:defRPr>
      </a:lvl1pPr>
      <a:lvl2pPr marL="742950" indent="-285750" algn="l" defTabSz="457200" rtl="0" eaLnBrk="1" latinLnBrk="0" hangingPunct="1">
        <a:spcBef>
          <a:spcPct val="20000"/>
        </a:spcBef>
        <a:buFont typeface="Arial"/>
        <a:buChar char="–"/>
        <a:defRPr sz="2800" kern="1200">
          <a:solidFill>
            <a:schemeClr val="tx1"/>
          </a:solidFill>
          <a:latin typeface="微軟正黑體"/>
          <a:ea typeface="微軟正黑體"/>
          <a:cs typeface="微軟正黑體"/>
        </a:defRPr>
      </a:lvl2pPr>
      <a:lvl3pPr marL="1143000" indent="-228600" algn="l" defTabSz="457200" rtl="0" eaLnBrk="1" latinLnBrk="0" hangingPunct="1">
        <a:spcBef>
          <a:spcPct val="20000"/>
        </a:spcBef>
        <a:buFont typeface="Arial"/>
        <a:buChar char="•"/>
        <a:defRPr sz="2400" kern="1200">
          <a:solidFill>
            <a:schemeClr val="tx1"/>
          </a:solidFill>
          <a:latin typeface="微軟正黑體"/>
          <a:ea typeface="微軟正黑體"/>
          <a:cs typeface="微軟正黑體"/>
        </a:defRPr>
      </a:lvl3pPr>
      <a:lvl4pPr marL="16002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4pPr>
      <a:lvl5pPr marL="20574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573811"/>
            <a:ext cx="8229600" cy="843826"/>
          </a:xfrm>
          <a:prstGeom prst="rect">
            <a:avLst/>
          </a:prstGeom>
        </p:spPr>
        <p:txBody>
          <a:bodyPr vert="horz" lIns="91440" tIns="45720" rIns="91440" bIns="45720" rtlCol="0" anchor="ctr">
            <a:normAutofit/>
          </a:bodyPr>
          <a:lstStyle/>
          <a:p>
            <a:r>
              <a:rPr kumimoji="1" lang="zh-TW" altLang="en-US" dirty="0" smtClean="0"/>
              <a:t>按一下以編輯母片標題樣式</a:t>
            </a:r>
            <a:endParaRPr kumimoji="1"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marL="342900" lvl="0" indent="-342900" algn="l" defTabSz="457200" rtl="0" eaLnBrk="1" latinLnBrk="0" hangingPunct="1">
              <a:spcBef>
                <a:spcPct val="20000"/>
              </a:spcBef>
              <a:buFont typeface="Wingdings" panose="05000000000000000000" pitchFamily="2" charset="2"/>
              <a:buChar char="l"/>
            </a:pPr>
            <a:r>
              <a:rPr kumimoji="1" lang="zh-TW" altLang="en-US" dirty="0" smtClean="0"/>
              <a:t>按一下以編輯母片文字樣式</a:t>
            </a:r>
          </a:p>
          <a:p>
            <a:pPr marL="742950" lvl="1" indent="-285750" algn="l" defTabSz="457200" rtl="0" eaLnBrk="1" latinLnBrk="0" hangingPunct="1">
              <a:spcBef>
                <a:spcPct val="20000"/>
              </a:spcBef>
              <a:buFont typeface="Wingdings 2" panose="05020102010507070707" pitchFamily="18" charset="2"/>
              <a:buChar char=""/>
            </a:pPr>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a:ea typeface="微軟正黑體"/>
                <a:cs typeface="微軟正黑體"/>
              </a:defRPr>
            </a:lvl1p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a:ea typeface="微軟正黑體"/>
                <a:cs typeface="微軟正黑體"/>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a:ea typeface="微軟正黑體"/>
                <a:cs typeface="微軟正黑體"/>
              </a:defRPr>
            </a:lvl1pPr>
          </a:lstStyle>
          <a:p>
            <a:fld id="{7546D2B1-D66A-CC41-915D-C5871CA5BB80}" type="slidenum">
              <a:rPr kumimoji="1" lang="zh-TW" altLang="en-US" smtClean="0"/>
              <a:pPr/>
              <a:t>‹#›</a:t>
            </a:fld>
            <a:endParaRPr kumimoji="1" lang="zh-TW" altLang="en-US"/>
          </a:p>
        </p:txBody>
      </p:sp>
      <p:sp>
        <p:nvSpPr>
          <p:cNvPr id="7" name="文字方塊 6"/>
          <p:cNvSpPr txBox="1"/>
          <p:nvPr userDrawn="1"/>
        </p:nvSpPr>
        <p:spPr>
          <a:xfrm>
            <a:off x="-1" y="53556"/>
            <a:ext cx="161713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1.</a:t>
            </a:r>
            <a:r>
              <a:rPr kumimoji="1" lang="zh-TW" altLang="en-US" sz="1100" dirty="0" smtClean="0">
                <a:solidFill>
                  <a:schemeClr val="bg1"/>
                </a:solidFill>
                <a:latin typeface="微軟正黑體"/>
                <a:ea typeface="微軟正黑體"/>
                <a:cs typeface="微軟正黑體"/>
              </a:rPr>
              <a:t>什麼是學海</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8" name="文字方塊 7"/>
          <p:cNvSpPr txBox="1"/>
          <p:nvPr userDrawn="1"/>
        </p:nvSpPr>
        <p:spPr>
          <a:xfrm>
            <a:off x="1546174" y="53556"/>
            <a:ext cx="15864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2.</a:t>
            </a:r>
            <a:r>
              <a:rPr kumimoji="1" lang="zh-TW" altLang="en-US" sz="1100" dirty="0" smtClean="0">
                <a:solidFill>
                  <a:schemeClr val="bg1"/>
                </a:solidFill>
                <a:latin typeface="微軟正黑體"/>
                <a:ea typeface="微軟正黑體"/>
                <a:cs typeface="微軟正黑體"/>
              </a:rPr>
              <a:t>要怎麼申請呢</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9" name="文字方塊 8"/>
          <p:cNvSpPr txBox="1"/>
          <p:nvPr userDrawn="1"/>
        </p:nvSpPr>
        <p:spPr>
          <a:xfrm>
            <a:off x="3058888" y="53556"/>
            <a:ext cx="1709057"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3.</a:t>
            </a:r>
            <a:r>
              <a:rPr kumimoji="1" lang="zh-TW" altLang="en-US" sz="1100" dirty="0" smtClean="0">
                <a:solidFill>
                  <a:schemeClr val="bg1"/>
                </a:solidFill>
                <a:latin typeface="微軟正黑體"/>
                <a:ea typeface="微軟正黑體"/>
                <a:cs typeface="微軟正黑體"/>
              </a:rPr>
              <a:t>我獲獎了</a:t>
            </a:r>
            <a:r>
              <a:rPr kumimoji="1" lang="en-US" altLang="zh-TW" sz="1100" dirty="0" smtClean="0">
                <a:solidFill>
                  <a:schemeClr val="bg1"/>
                </a:solidFill>
                <a:latin typeface="微軟正黑體"/>
                <a:ea typeface="微軟正黑體"/>
                <a:cs typeface="微軟正黑體"/>
              </a:rPr>
              <a:t>!</a:t>
            </a:r>
            <a:r>
              <a:rPr kumimoji="1" lang="zh-TW" altLang="en-US" sz="1100" dirty="0" smtClean="0">
                <a:solidFill>
                  <a:schemeClr val="bg1"/>
                </a:solidFill>
                <a:latin typeface="微軟正黑體"/>
                <a:ea typeface="微軟正黑體"/>
                <a:cs typeface="微軟正黑體"/>
              </a:rPr>
              <a:t>我該做什麼</a:t>
            </a:r>
            <a:r>
              <a:rPr kumimoji="1" lang="en-US" altLang="zh-TW" sz="1100" dirty="0" smtClean="0">
                <a:solidFill>
                  <a:schemeClr val="bg1"/>
                </a:solidFill>
                <a:latin typeface="微軟正黑體"/>
                <a:ea typeface="微軟正黑體"/>
                <a:cs typeface="微軟正黑體"/>
              </a:rPr>
              <a:t>?</a:t>
            </a:r>
            <a:endParaRPr kumimoji="1" lang="zh-TW" altLang="en-US" sz="1100" dirty="0">
              <a:solidFill>
                <a:schemeClr val="bg1"/>
              </a:solidFill>
              <a:latin typeface="微軟正黑體"/>
              <a:ea typeface="微軟正黑體"/>
              <a:cs typeface="微軟正黑體"/>
            </a:endParaRPr>
          </a:p>
        </p:txBody>
      </p:sp>
      <p:sp>
        <p:nvSpPr>
          <p:cNvPr id="10" name="文字方塊 9"/>
          <p:cNvSpPr txBox="1"/>
          <p:nvPr userDrawn="1"/>
        </p:nvSpPr>
        <p:spPr>
          <a:xfrm>
            <a:off x="4933459" y="53556"/>
            <a:ext cx="11551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4.</a:t>
            </a:r>
            <a:r>
              <a:rPr kumimoji="1" lang="zh-TW" altLang="en-US" sz="1100" dirty="0" smtClean="0">
                <a:solidFill>
                  <a:schemeClr val="bg1"/>
                </a:solidFill>
                <a:latin typeface="微軟正黑體"/>
                <a:ea typeface="微軟正黑體"/>
                <a:cs typeface="微軟正黑體"/>
              </a:rPr>
              <a:t>溫馨小叮嚀</a:t>
            </a:r>
            <a:endParaRPr kumimoji="1" lang="zh-TW" altLang="en-US" sz="1100" dirty="0">
              <a:solidFill>
                <a:schemeClr val="bg1"/>
              </a:solidFill>
              <a:latin typeface="微軟正黑體"/>
              <a:ea typeface="微軟正黑體"/>
              <a:cs typeface="微軟正黑體"/>
            </a:endParaRPr>
          </a:p>
        </p:txBody>
      </p:sp>
      <p:sp>
        <p:nvSpPr>
          <p:cNvPr id="11" name="文字方塊 10"/>
          <p:cNvSpPr txBox="1"/>
          <p:nvPr userDrawn="1"/>
        </p:nvSpPr>
        <p:spPr>
          <a:xfrm>
            <a:off x="6448215" y="53556"/>
            <a:ext cx="1155193" cy="26161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zh-TW" sz="1100" dirty="0" smtClean="0">
                <a:solidFill>
                  <a:schemeClr val="bg1"/>
                </a:solidFill>
                <a:latin typeface="微軟正黑體"/>
                <a:ea typeface="微軟正黑體"/>
                <a:cs typeface="微軟正黑體"/>
              </a:rPr>
              <a:t>5.</a:t>
            </a:r>
            <a:r>
              <a:rPr kumimoji="1" lang="zh-TW" altLang="en-US" sz="1100" dirty="0" smtClean="0">
                <a:solidFill>
                  <a:schemeClr val="bg1"/>
                </a:solidFill>
                <a:latin typeface="微軟正黑體"/>
                <a:ea typeface="微軟正黑體"/>
                <a:cs typeface="微軟正黑體"/>
              </a:rPr>
              <a:t>你問我答</a:t>
            </a:r>
            <a:endParaRPr kumimoji="1" lang="zh-TW" altLang="en-US" sz="1100" dirty="0">
              <a:solidFill>
                <a:schemeClr val="bg1"/>
              </a:solidFill>
              <a:latin typeface="微軟正黑體"/>
              <a:ea typeface="微軟正黑體"/>
              <a:cs typeface="微軟正黑體"/>
            </a:endParaRPr>
          </a:p>
        </p:txBody>
      </p:sp>
      <p:pic>
        <p:nvPicPr>
          <p:cNvPr id="12" name="圖片 11" descr="logo-gray.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40993" y="61207"/>
            <a:ext cx="994537" cy="295160"/>
          </a:xfrm>
          <a:prstGeom prst="rect">
            <a:avLst/>
          </a:prstGeom>
        </p:spPr>
      </p:pic>
    </p:spTree>
    <p:extLst>
      <p:ext uri="{BB962C8B-B14F-4D97-AF65-F5344CB8AC3E}">
        <p14:creationId xmlns:p14="http://schemas.microsoft.com/office/powerpoint/2010/main" val="271891278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accent6">
              <a:lumMod val="75000"/>
            </a:schemeClr>
          </a:solidFill>
          <a:latin typeface="華康黑體 Std W7"/>
          <a:ea typeface="華康黑體 Std W7"/>
          <a:cs typeface="華康黑體 Std W7"/>
        </a:defRPr>
      </a:lvl1pPr>
    </p:titleStyle>
    <p:bodyStyle>
      <a:lvl1pPr marL="342900" indent="-342900" algn="l" defTabSz="457200" rtl="0" eaLnBrk="1" latinLnBrk="0" hangingPunct="1">
        <a:spcBef>
          <a:spcPct val="20000"/>
        </a:spcBef>
        <a:buFont typeface="Arial"/>
        <a:buChar char="•"/>
        <a:defRPr kumimoji="1" lang="zh-TW" altLang="en-US" sz="3200" kern="1200" dirty="0" smtClean="0">
          <a:solidFill>
            <a:schemeClr val="tx1"/>
          </a:solidFill>
          <a:latin typeface="華康黑體 Std W7" panose="020B0700000000000000" pitchFamily="34" charset="-120"/>
          <a:ea typeface="華康黑體 Std W7" panose="020B0700000000000000" pitchFamily="34" charset="-120"/>
          <a:cs typeface="微軟正黑體"/>
        </a:defRPr>
      </a:lvl1pPr>
      <a:lvl2pPr marL="742950" indent="-285750" algn="l" defTabSz="457200" rtl="0" eaLnBrk="1" latinLnBrk="0" hangingPunct="1">
        <a:spcBef>
          <a:spcPct val="20000"/>
        </a:spcBef>
        <a:buFont typeface="Arial"/>
        <a:buChar char="–"/>
        <a:defRPr kumimoji="1" lang="zh-TW" altLang="en-US" sz="2800" kern="1200" dirty="0" smtClean="0">
          <a:solidFill>
            <a:schemeClr val="tx1"/>
          </a:solidFill>
          <a:latin typeface="華康黑體 Std W5" panose="020B0500000000000000" pitchFamily="34" charset="-120"/>
          <a:ea typeface="華康黑體 Std W5" panose="020B0500000000000000" pitchFamily="34" charset="-120"/>
          <a:cs typeface="微軟正黑體"/>
        </a:defRPr>
      </a:lvl2pPr>
      <a:lvl3pPr marL="1143000" indent="-228600" algn="l" defTabSz="457200" rtl="0" eaLnBrk="1" latinLnBrk="0" hangingPunct="1">
        <a:spcBef>
          <a:spcPct val="20000"/>
        </a:spcBef>
        <a:buFont typeface="Arial"/>
        <a:buChar char="•"/>
        <a:defRPr sz="2400" kern="1200">
          <a:solidFill>
            <a:schemeClr val="tx1"/>
          </a:solidFill>
          <a:latin typeface="微軟正黑體"/>
          <a:ea typeface="微軟正黑體"/>
          <a:cs typeface="微軟正黑體"/>
        </a:defRPr>
      </a:lvl3pPr>
      <a:lvl4pPr marL="16002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4pPr>
      <a:lvl5pPr marL="20574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573811"/>
            <a:ext cx="8229600" cy="843826"/>
          </a:xfrm>
          <a:prstGeom prst="rect">
            <a:avLst/>
          </a:prstGeom>
        </p:spPr>
        <p:txBody>
          <a:bodyPr vert="horz" lIns="91440" tIns="45720" rIns="91440" bIns="45720" rtlCol="0" anchor="ctr">
            <a:normAutofit/>
          </a:bodyPr>
          <a:lstStyle/>
          <a:p>
            <a:r>
              <a:rPr kumimoji="1" lang="zh-TW" altLang="en-US" dirty="0" smtClean="0"/>
              <a:t>按一下以編輯母片標題樣式</a:t>
            </a:r>
            <a:endParaRPr kumimoji="1"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marL="342900" lvl="0" indent="-342900" algn="l" defTabSz="457200" rtl="0" eaLnBrk="1" latinLnBrk="0" hangingPunct="1">
              <a:spcBef>
                <a:spcPct val="20000"/>
              </a:spcBef>
              <a:buFont typeface="Wingdings" panose="05000000000000000000" pitchFamily="2" charset="2"/>
              <a:buChar char="l"/>
            </a:pPr>
            <a:r>
              <a:rPr kumimoji="1" lang="zh-TW" altLang="en-US" dirty="0" smtClean="0"/>
              <a:t>按一下以編輯母片文字樣式</a:t>
            </a:r>
          </a:p>
          <a:p>
            <a:pPr marL="742950" lvl="1" indent="-285750" algn="l" defTabSz="457200" rtl="0" eaLnBrk="1" latinLnBrk="0" hangingPunct="1">
              <a:spcBef>
                <a:spcPct val="20000"/>
              </a:spcBef>
              <a:buFont typeface="Wingdings 2" panose="05020102010507070707" pitchFamily="18" charset="2"/>
              <a:buChar char=""/>
            </a:pPr>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a:ea typeface="微軟正黑體"/>
                <a:cs typeface="微軟正黑體"/>
              </a:defRPr>
            </a:lvl1p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a:ea typeface="微軟正黑體"/>
                <a:cs typeface="微軟正黑體"/>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a:ea typeface="微軟正黑體"/>
                <a:cs typeface="微軟正黑體"/>
              </a:defRPr>
            </a:lvl1pPr>
          </a:lstStyle>
          <a:p>
            <a:fld id="{7546D2B1-D66A-CC41-915D-C5871CA5BB80}" type="slidenum">
              <a:rPr kumimoji="1" lang="zh-TW" altLang="en-US" smtClean="0"/>
              <a:pPr/>
              <a:t>‹#›</a:t>
            </a:fld>
            <a:endParaRPr kumimoji="1" lang="zh-TW" altLang="en-US"/>
          </a:p>
        </p:txBody>
      </p:sp>
      <p:pic>
        <p:nvPicPr>
          <p:cNvPr id="17" name="圖片 16" descr="logo-gray.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40993" y="61207"/>
            <a:ext cx="994537" cy="295160"/>
          </a:xfrm>
          <a:prstGeom prst="rect">
            <a:avLst/>
          </a:prstGeom>
        </p:spPr>
      </p:pic>
      <p:sp>
        <p:nvSpPr>
          <p:cNvPr id="18" name="文字方塊 17"/>
          <p:cNvSpPr txBox="1"/>
          <p:nvPr userDrawn="1"/>
        </p:nvSpPr>
        <p:spPr>
          <a:xfrm>
            <a:off x="-1" y="53556"/>
            <a:ext cx="161713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1.</a:t>
            </a:r>
            <a:r>
              <a:rPr kumimoji="1" lang="zh-TW" altLang="en-US" sz="1100" dirty="0" smtClean="0">
                <a:solidFill>
                  <a:schemeClr val="bg1"/>
                </a:solidFill>
                <a:latin typeface="微軟正黑體"/>
                <a:ea typeface="微軟正黑體"/>
                <a:cs typeface="微軟正黑體"/>
              </a:rPr>
              <a:t>什麼是學海</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19" name="文字方塊 18"/>
          <p:cNvSpPr txBox="1"/>
          <p:nvPr userDrawn="1"/>
        </p:nvSpPr>
        <p:spPr>
          <a:xfrm>
            <a:off x="1546174" y="53556"/>
            <a:ext cx="15864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2.</a:t>
            </a:r>
            <a:r>
              <a:rPr kumimoji="1" lang="zh-TW" altLang="en-US" sz="1100" dirty="0" smtClean="0">
                <a:solidFill>
                  <a:schemeClr val="bg1"/>
                </a:solidFill>
                <a:latin typeface="微軟正黑體"/>
                <a:ea typeface="微軟正黑體"/>
                <a:cs typeface="微軟正黑體"/>
              </a:rPr>
              <a:t>要怎麼申請呢</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20" name="文字方塊 19"/>
          <p:cNvSpPr txBox="1"/>
          <p:nvPr userDrawn="1"/>
        </p:nvSpPr>
        <p:spPr>
          <a:xfrm>
            <a:off x="3058888" y="53556"/>
            <a:ext cx="1709057"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3.</a:t>
            </a:r>
            <a:r>
              <a:rPr kumimoji="1" lang="zh-TW" altLang="en-US" sz="1100" dirty="0" smtClean="0">
                <a:solidFill>
                  <a:schemeClr val="bg1"/>
                </a:solidFill>
                <a:latin typeface="微軟正黑體"/>
                <a:ea typeface="微軟正黑體"/>
                <a:cs typeface="微軟正黑體"/>
              </a:rPr>
              <a:t>我獲獎了</a:t>
            </a:r>
            <a:r>
              <a:rPr kumimoji="1" lang="en-US" altLang="zh-TW" sz="1100" dirty="0" smtClean="0">
                <a:solidFill>
                  <a:schemeClr val="bg1"/>
                </a:solidFill>
                <a:latin typeface="微軟正黑體"/>
                <a:ea typeface="微軟正黑體"/>
                <a:cs typeface="微軟正黑體"/>
              </a:rPr>
              <a:t>!</a:t>
            </a:r>
            <a:r>
              <a:rPr kumimoji="1" lang="zh-TW" altLang="en-US" sz="1100" dirty="0" smtClean="0">
                <a:solidFill>
                  <a:schemeClr val="bg1"/>
                </a:solidFill>
                <a:latin typeface="微軟正黑體"/>
                <a:ea typeface="微軟正黑體"/>
                <a:cs typeface="微軟正黑體"/>
              </a:rPr>
              <a:t>我該做什麼</a:t>
            </a:r>
            <a:r>
              <a:rPr kumimoji="1" lang="en-US" altLang="zh-TW" sz="1100" dirty="0" smtClean="0">
                <a:solidFill>
                  <a:schemeClr val="bg1"/>
                </a:solidFill>
                <a:latin typeface="微軟正黑體"/>
                <a:ea typeface="微軟正黑體"/>
                <a:cs typeface="微軟正黑體"/>
              </a:rPr>
              <a:t>?</a:t>
            </a:r>
            <a:endParaRPr kumimoji="1" lang="zh-TW" altLang="en-US" sz="1100" dirty="0">
              <a:solidFill>
                <a:schemeClr val="bg1"/>
              </a:solidFill>
              <a:latin typeface="微軟正黑體"/>
              <a:ea typeface="微軟正黑體"/>
              <a:cs typeface="微軟正黑體"/>
            </a:endParaRPr>
          </a:p>
        </p:txBody>
      </p:sp>
      <p:sp>
        <p:nvSpPr>
          <p:cNvPr id="21" name="文字方塊 20"/>
          <p:cNvSpPr txBox="1"/>
          <p:nvPr userDrawn="1"/>
        </p:nvSpPr>
        <p:spPr>
          <a:xfrm>
            <a:off x="4933459" y="53556"/>
            <a:ext cx="11551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4.</a:t>
            </a:r>
            <a:r>
              <a:rPr kumimoji="1" lang="zh-TW" altLang="en-US" sz="1100" dirty="0" smtClean="0">
                <a:solidFill>
                  <a:schemeClr val="bg1"/>
                </a:solidFill>
                <a:latin typeface="微軟正黑體"/>
                <a:ea typeface="微軟正黑體"/>
                <a:cs typeface="微軟正黑體"/>
              </a:rPr>
              <a:t>溫馨小叮嚀</a:t>
            </a:r>
            <a:endParaRPr kumimoji="1" lang="zh-TW" altLang="en-US" sz="1100" dirty="0">
              <a:solidFill>
                <a:schemeClr val="bg1"/>
              </a:solidFill>
              <a:latin typeface="微軟正黑體"/>
              <a:ea typeface="微軟正黑體"/>
              <a:cs typeface="微軟正黑體"/>
            </a:endParaRPr>
          </a:p>
        </p:txBody>
      </p:sp>
      <p:sp>
        <p:nvSpPr>
          <p:cNvPr id="22" name="文字方塊 21"/>
          <p:cNvSpPr txBox="1"/>
          <p:nvPr userDrawn="1"/>
        </p:nvSpPr>
        <p:spPr>
          <a:xfrm>
            <a:off x="6448215" y="53556"/>
            <a:ext cx="1155193" cy="26161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zh-TW" sz="1100" dirty="0" smtClean="0">
                <a:solidFill>
                  <a:schemeClr val="bg1"/>
                </a:solidFill>
                <a:latin typeface="微軟正黑體"/>
                <a:ea typeface="微軟正黑體"/>
                <a:cs typeface="微軟正黑體"/>
              </a:rPr>
              <a:t>5.</a:t>
            </a:r>
            <a:r>
              <a:rPr kumimoji="1" lang="zh-TW" altLang="en-US" sz="1100" dirty="0" smtClean="0">
                <a:solidFill>
                  <a:schemeClr val="bg1"/>
                </a:solidFill>
                <a:latin typeface="微軟正黑體"/>
                <a:ea typeface="微軟正黑體"/>
                <a:cs typeface="微軟正黑體"/>
              </a:rPr>
              <a:t>你問我答</a:t>
            </a:r>
            <a:endParaRPr kumimoji="1" lang="zh-TW" altLang="en-US" sz="1100" dirty="0">
              <a:solidFill>
                <a:schemeClr val="bg1"/>
              </a:solidFill>
              <a:latin typeface="微軟正黑體"/>
              <a:ea typeface="微軟正黑體"/>
              <a:cs typeface="微軟正黑體"/>
            </a:endParaRPr>
          </a:p>
        </p:txBody>
      </p:sp>
    </p:spTree>
    <p:extLst>
      <p:ext uri="{BB962C8B-B14F-4D97-AF65-F5344CB8AC3E}">
        <p14:creationId xmlns:p14="http://schemas.microsoft.com/office/powerpoint/2010/main" val="230832373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timing>
    <p:tnLst>
      <p:par>
        <p:cTn id="1" dur="indefinite" restart="never" nodeType="tmRoot"/>
      </p:par>
    </p:tnLst>
  </p:timing>
  <p:txStyles>
    <p:titleStyle>
      <a:lvl1pPr algn="ctr" defTabSz="457200" rtl="0" eaLnBrk="1" latinLnBrk="0" hangingPunct="1">
        <a:spcBef>
          <a:spcPct val="0"/>
        </a:spcBef>
        <a:buNone/>
        <a:defRPr sz="4400" kern="1200">
          <a:solidFill>
            <a:srgbClr val="BEC61C"/>
          </a:solidFill>
          <a:latin typeface="華康黑體 Std W7"/>
          <a:ea typeface="華康黑體 Std W7"/>
          <a:cs typeface="華康黑體 Std W7"/>
        </a:defRPr>
      </a:lvl1pPr>
    </p:titleStyle>
    <p:bodyStyle>
      <a:lvl1pPr marL="342900" indent="-342900" algn="l" defTabSz="457200" rtl="0" eaLnBrk="1" latinLnBrk="0" hangingPunct="1">
        <a:spcBef>
          <a:spcPct val="20000"/>
        </a:spcBef>
        <a:buFont typeface="Arial"/>
        <a:buChar char="•"/>
        <a:defRPr kumimoji="1" lang="zh-TW" altLang="en-US" sz="3200" kern="1200" dirty="0" smtClean="0">
          <a:solidFill>
            <a:schemeClr val="tx1"/>
          </a:solidFill>
          <a:latin typeface="華康黑體 Std W7" panose="020B0700000000000000" pitchFamily="34" charset="-120"/>
          <a:ea typeface="華康黑體 Std W7" panose="020B0700000000000000" pitchFamily="34" charset="-120"/>
          <a:cs typeface="微軟正黑體"/>
        </a:defRPr>
      </a:lvl1pPr>
      <a:lvl2pPr marL="742950" indent="-285750" algn="l" defTabSz="457200" rtl="0" eaLnBrk="1" latinLnBrk="0" hangingPunct="1">
        <a:spcBef>
          <a:spcPct val="20000"/>
        </a:spcBef>
        <a:buFont typeface="Arial"/>
        <a:buChar char="–"/>
        <a:defRPr kumimoji="1" lang="zh-TW" altLang="en-US" sz="2800" kern="1200" dirty="0" smtClean="0">
          <a:solidFill>
            <a:schemeClr val="tx1"/>
          </a:solidFill>
          <a:latin typeface="華康黑體 Std W5" panose="020B0500000000000000" pitchFamily="34" charset="-120"/>
          <a:ea typeface="華康黑體 Std W5" panose="020B0500000000000000" pitchFamily="34" charset="-120"/>
          <a:cs typeface="微軟正黑體"/>
        </a:defRPr>
      </a:lvl2pPr>
      <a:lvl3pPr marL="1143000" indent="-228600" algn="l" defTabSz="457200" rtl="0" eaLnBrk="1" latinLnBrk="0" hangingPunct="1">
        <a:spcBef>
          <a:spcPct val="20000"/>
        </a:spcBef>
        <a:buFont typeface="Arial"/>
        <a:buChar char="•"/>
        <a:defRPr sz="2400" kern="1200">
          <a:solidFill>
            <a:schemeClr val="tx1"/>
          </a:solidFill>
          <a:latin typeface="微軟正黑體"/>
          <a:ea typeface="微軟正黑體"/>
          <a:cs typeface="微軟正黑體"/>
        </a:defRPr>
      </a:lvl3pPr>
      <a:lvl4pPr marL="16002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4pPr>
      <a:lvl5pPr marL="20574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573811"/>
            <a:ext cx="8229600" cy="843826"/>
          </a:xfrm>
          <a:prstGeom prst="rect">
            <a:avLst/>
          </a:prstGeom>
        </p:spPr>
        <p:txBody>
          <a:bodyPr vert="horz" lIns="91440" tIns="45720" rIns="91440" bIns="45720" rtlCol="0" anchor="ctr">
            <a:normAutofit/>
          </a:bodyPr>
          <a:lstStyle/>
          <a:p>
            <a:r>
              <a:rPr kumimoji="1" lang="zh-TW" altLang="en-US" dirty="0" smtClean="0"/>
              <a:t>按一下以編輯母片標題樣式</a:t>
            </a:r>
            <a:endParaRPr kumimoji="1"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marL="342900" lvl="0" indent="-342900" algn="l" defTabSz="457200" rtl="0" eaLnBrk="1" latinLnBrk="0" hangingPunct="1">
              <a:spcBef>
                <a:spcPct val="20000"/>
              </a:spcBef>
              <a:buFont typeface="Wingdings" panose="05000000000000000000" pitchFamily="2" charset="2"/>
              <a:buChar char="l"/>
            </a:pPr>
            <a:r>
              <a:rPr kumimoji="1" lang="zh-TW" altLang="en-US" dirty="0" smtClean="0"/>
              <a:t>按一下以編輯母片文字樣式</a:t>
            </a:r>
          </a:p>
          <a:p>
            <a:pPr marL="742950" lvl="1" indent="-285750" algn="l" defTabSz="457200" rtl="0" eaLnBrk="1" latinLnBrk="0" hangingPunct="1">
              <a:spcBef>
                <a:spcPct val="20000"/>
              </a:spcBef>
              <a:buFont typeface="Wingdings 2" panose="05020102010507070707" pitchFamily="18" charset="2"/>
              <a:buChar char=""/>
            </a:pPr>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a:ea typeface="微軟正黑體"/>
                <a:cs typeface="微軟正黑體"/>
              </a:defRPr>
            </a:lvl1p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a:ea typeface="微軟正黑體"/>
                <a:cs typeface="微軟正黑體"/>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a:ea typeface="微軟正黑體"/>
                <a:cs typeface="微軟正黑體"/>
              </a:defRPr>
            </a:lvl1pPr>
          </a:lstStyle>
          <a:p>
            <a:fld id="{7546D2B1-D66A-CC41-915D-C5871CA5BB80}" type="slidenum">
              <a:rPr kumimoji="1" lang="zh-TW" altLang="en-US" smtClean="0"/>
              <a:pPr/>
              <a:t>‹#›</a:t>
            </a:fld>
            <a:endParaRPr kumimoji="1" lang="zh-TW" altLang="en-US"/>
          </a:p>
        </p:txBody>
      </p:sp>
      <p:pic>
        <p:nvPicPr>
          <p:cNvPr id="17" name="圖片 16" descr="logo-gray.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40993" y="61207"/>
            <a:ext cx="994537" cy="295160"/>
          </a:xfrm>
          <a:prstGeom prst="rect">
            <a:avLst/>
          </a:prstGeom>
        </p:spPr>
      </p:pic>
      <p:sp>
        <p:nvSpPr>
          <p:cNvPr id="18" name="文字方塊 17"/>
          <p:cNvSpPr txBox="1"/>
          <p:nvPr userDrawn="1"/>
        </p:nvSpPr>
        <p:spPr>
          <a:xfrm>
            <a:off x="-1" y="53556"/>
            <a:ext cx="161713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1.</a:t>
            </a:r>
            <a:r>
              <a:rPr kumimoji="1" lang="zh-TW" altLang="en-US" sz="1100" dirty="0" smtClean="0">
                <a:solidFill>
                  <a:schemeClr val="bg1"/>
                </a:solidFill>
                <a:latin typeface="微軟正黑體"/>
                <a:ea typeface="微軟正黑體"/>
                <a:cs typeface="微軟正黑體"/>
              </a:rPr>
              <a:t>什麼是學海</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19" name="文字方塊 18"/>
          <p:cNvSpPr txBox="1"/>
          <p:nvPr userDrawn="1"/>
        </p:nvSpPr>
        <p:spPr>
          <a:xfrm>
            <a:off x="1546174" y="53556"/>
            <a:ext cx="15864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2.</a:t>
            </a:r>
            <a:r>
              <a:rPr kumimoji="1" lang="zh-TW" altLang="en-US" sz="1100" dirty="0" smtClean="0">
                <a:solidFill>
                  <a:schemeClr val="bg1"/>
                </a:solidFill>
                <a:latin typeface="微軟正黑體"/>
                <a:ea typeface="微軟正黑體"/>
                <a:cs typeface="微軟正黑體"/>
              </a:rPr>
              <a:t>要怎麼申請呢</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20" name="文字方塊 19"/>
          <p:cNvSpPr txBox="1"/>
          <p:nvPr userDrawn="1"/>
        </p:nvSpPr>
        <p:spPr>
          <a:xfrm>
            <a:off x="3058888" y="53556"/>
            <a:ext cx="1709057"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3.</a:t>
            </a:r>
            <a:r>
              <a:rPr kumimoji="1" lang="zh-TW" altLang="en-US" sz="1100" dirty="0" smtClean="0">
                <a:solidFill>
                  <a:schemeClr val="bg1"/>
                </a:solidFill>
                <a:latin typeface="微軟正黑體"/>
                <a:ea typeface="微軟正黑體"/>
                <a:cs typeface="微軟正黑體"/>
              </a:rPr>
              <a:t>我獲獎了</a:t>
            </a:r>
            <a:r>
              <a:rPr kumimoji="1" lang="en-US" altLang="zh-TW" sz="1100" dirty="0" smtClean="0">
                <a:solidFill>
                  <a:schemeClr val="bg1"/>
                </a:solidFill>
                <a:latin typeface="微軟正黑體"/>
                <a:ea typeface="微軟正黑體"/>
                <a:cs typeface="微軟正黑體"/>
              </a:rPr>
              <a:t>!</a:t>
            </a:r>
            <a:r>
              <a:rPr kumimoji="1" lang="zh-TW" altLang="en-US" sz="1100" dirty="0" smtClean="0">
                <a:solidFill>
                  <a:schemeClr val="bg1"/>
                </a:solidFill>
                <a:latin typeface="微軟正黑體"/>
                <a:ea typeface="微軟正黑體"/>
                <a:cs typeface="微軟正黑體"/>
              </a:rPr>
              <a:t>我該做什麼</a:t>
            </a:r>
            <a:r>
              <a:rPr kumimoji="1" lang="en-US" altLang="zh-TW" sz="1100" dirty="0" smtClean="0">
                <a:solidFill>
                  <a:schemeClr val="bg1"/>
                </a:solidFill>
                <a:latin typeface="微軟正黑體"/>
                <a:ea typeface="微軟正黑體"/>
                <a:cs typeface="微軟正黑體"/>
              </a:rPr>
              <a:t>?</a:t>
            </a:r>
            <a:endParaRPr kumimoji="1" lang="zh-TW" altLang="en-US" sz="1100" dirty="0">
              <a:solidFill>
                <a:schemeClr val="bg1"/>
              </a:solidFill>
              <a:latin typeface="微軟正黑體"/>
              <a:ea typeface="微軟正黑體"/>
              <a:cs typeface="微軟正黑體"/>
            </a:endParaRPr>
          </a:p>
        </p:txBody>
      </p:sp>
      <p:sp>
        <p:nvSpPr>
          <p:cNvPr id="21" name="文字方塊 20"/>
          <p:cNvSpPr txBox="1"/>
          <p:nvPr userDrawn="1"/>
        </p:nvSpPr>
        <p:spPr>
          <a:xfrm>
            <a:off x="4933459" y="53556"/>
            <a:ext cx="11551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4.</a:t>
            </a:r>
            <a:r>
              <a:rPr kumimoji="1" lang="zh-TW" altLang="en-US" sz="1100" dirty="0" smtClean="0">
                <a:solidFill>
                  <a:schemeClr val="bg1"/>
                </a:solidFill>
                <a:latin typeface="微軟正黑體"/>
                <a:ea typeface="微軟正黑體"/>
                <a:cs typeface="微軟正黑體"/>
              </a:rPr>
              <a:t>溫馨小叮嚀</a:t>
            </a:r>
            <a:endParaRPr kumimoji="1" lang="zh-TW" altLang="en-US" sz="1100" dirty="0">
              <a:solidFill>
                <a:schemeClr val="bg1"/>
              </a:solidFill>
              <a:latin typeface="微軟正黑體"/>
              <a:ea typeface="微軟正黑體"/>
              <a:cs typeface="微軟正黑體"/>
            </a:endParaRPr>
          </a:p>
        </p:txBody>
      </p:sp>
      <p:sp>
        <p:nvSpPr>
          <p:cNvPr id="22" name="文字方塊 21"/>
          <p:cNvSpPr txBox="1"/>
          <p:nvPr userDrawn="1"/>
        </p:nvSpPr>
        <p:spPr>
          <a:xfrm>
            <a:off x="6448215" y="53556"/>
            <a:ext cx="1155193" cy="26161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zh-TW" sz="1100" dirty="0" smtClean="0">
                <a:solidFill>
                  <a:schemeClr val="bg1"/>
                </a:solidFill>
                <a:latin typeface="微軟正黑體"/>
                <a:ea typeface="微軟正黑體"/>
                <a:cs typeface="微軟正黑體"/>
              </a:rPr>
              <a:t>5.</a:t>
            </a:r>
            <a:r>
              <a:rPr kumimoji="1" lang="zh-TW" altLang="en-US" sz="1100" dirty="0" smtClean="0">
                <a:solidFill>
                  <a:schemeClr val="bg1"/>
                </a:solidFill>
                <a:latin typeface="微軟正黑體"/>
                <a:ea typeface="微軟正黑體"/>
                <a:cs typeface="微軟正黑體"/>
              </a:rPr>
              <a:t>你問我答</a:t>
            </a:r>
            <a:endParaRPr kumimoji="1" lang="zh-TW" altLang="en-US" sz="1100" dirty="0">
              <a:solidFill>
                <a:schemeClr val="bg1"/>
              </a:solidFill>
              <a:latin typeface="微軟正黑體"/>
              <a:ea typeface="微軟正黑體"/>
              <a:cs typeface="微軟正黑體"/>
            </a:endParaRPr>
          </a:p>
        </p:txBody>
      </p:sp>
    </p:spTree>
    <p:extLst>
      <p:ext uri="{BB962C8B-B14F-4D97-AF65-F5344CB8AC3E}">
        <p14:creationId xmlns:p14="http://schemas.microsoft.com/office/powerpoint/2010/main" val="35912864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iming>
    <p:tnLst>
      <p:par>
        <p:cTn id="1" dur="indefinite" restart="never" nodeType="tmRoot"/>
      </p:par>
    </p:tnLst>
  </p:timing>
  <p:txStyles>
    <p:titleStyle>
      <a:lvl1pPr algn="ctr" defTabSz="457200" rtl="0" eaLnBrk="1" latinLnBrk="0" hangingPunct="1">
        <a:spcBef>
          <a:spcPct val="0"/>
        </a:spcBef>
        <a:buNone/>
        <a:defRPr sz="4400" kern="1200">
          <a:solidFill>
            <a:srgbClr val="57B9C0"/>
          </a:solidFill>
          <a:latin typeface="華康黑體 Std W7"/>
          <a:ea typeface="華康黑體 Std W7"/>
          <a:cs typeface="華康黑體 Std W7"/>
        </a:defRPr>
      </a:lvl1pPr>
    </p:titleStyle>
    <p:bodyStyle>
      <a:lvl1pPr marL="342900" indent="-342900" algn="l" defTabSz="457200" rtl="0" eaLnBrk="1" latinLnBrk="0" hangingPunct="1">
        <a:spcBef>
          <a:spcPct val="20000"/>
        </a:spcBef>
        <a:buFont typeface="Arial"/>
        <a:buChar char="•"/>
        <a:defRPr kumimoji="1" lang="zh-TW" altLang="en-US" sz="3200" kern="1200" dirty="0" smtClean="0">
          <a:solidFill>
            <a:schemeClr val="tx1"/>
          </a:solidFill>
          <a:latin typeface="華康黑體 Std W7" panose="020B0700000000000000" pitchFamily="34" charset="-120"/>
          <a:ea typeface="華康黑體 Std W7" panose="020B0700000000000000" pitchFamily="34" charset="-120"/>
          <a:cs typeface="微軟正黑體"/>
        </a:defRPr>
      </a:lvl1pPr>
      <a:lvl2pPr marL="742950" indent="-285750" algn="l" defTabSz="457200" rtl="0" eaLnBrk="1" latinLnBrk="0" hangingPunct="1">
        <a:spcBef>
          <a:spcPct val="20000"/>
        </a:spcBef>
        <a:buFont typeface="Arial"/>
        <a:buChar char="–"/>
        <a:defRPr kumimoji="1" lang="zh-TW" altLang="en-US" sz="2800" kern="1200" dirty="0" smtClean="0">
          <a:solidFill>
            <a:schemeClr val="tx1"/>
          </a:solidFill>
          <a:latin typeface="華康黑體 Std W5" panose="020B0500000000000000" pitchFamily="34" charset="-120"/>
          <a:ea typeface="華康黑體 Std W5" panose="020B0500000000000000" pitchFamily="34" charset="-120"/>
          <a:cs typeface="微軟正黑體"/>
        </a:defRPr>
      </a:lvl2pPr>
      <a:lvl3pPr marL="1143000" indent="-228600" algn="l" defTabSz="457200" rtl="0" eaLnBrk="1" latinLnBrk="0" hangingPunct="1">
        <a:spcBef>
          <a:spcPct val="20000"/>
        </a:spcBef>
        <a:buFont typeface="Arial"/>
        <a:buChar char="•"/>
        <a:defRPr sz="2400" kern="1200">
          <a:solidFill>
            <a:schemeClr val="tx1"/>
          </a:solidFill>
          <a:latin typeface="微軟正黑體"/>
          <a:ea typeface="微軟正黑體"/>
          <a:cs typeface="微軟正黑體"/>
        </a:defRPr>
      </a:lvl3pPr>
      <a:lvl4pPr marL="16002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4pPr>
      <a:lvl5pPr marL="20574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573811"/>
            <a:ext cx="8229600" cy="843826"/>
          </a:xfrm>
          <a:prstGeom prst="rect">
            <a:avLst/>
          </a:prstGeom>
        </p:spPr>
        <p:txBody>
          <a:bodyPr vert="horz" lIns="91440" tIns="45720" rIns="91440" bIns="45720" rtlCol="0" anchor="ctr">
            <a:normAutofit/>
          </a:bodyPr>
          <a:lstStyle/>
          <a:p>
            <a:r>
              <a:rPr kumimoji="1" lang="zh-TW" altLang="en-US" dirty="0" smtClean="0"/>
              <a:t>按一下以編輯母片標題樣式</a:t>
            </a:r>
            <a:endParaRPr kumimoji="1"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marL="342900" lvl="0" indent="-342900" algn="l" defTabSz="457200" rtl="0" eaLnBrk="1" latinLnBrk="0" hangingPunct="1">
              <a:spcBef>
                <a:spcPct val="20000"/>
              </a:spcBef>
              <a:buFont typeface="Wingdings" panose="05000000000000000000" pitchFamily="2" charset="2"/>
              <a:buChar char="l"/>
            </a:pPr>
            <a:r>
              <a:rPr kumimoji="1" lang="zh-TW" altLang="en-US" dirty="0" smtClean="0"/>
              <a:t>按一下以編輯母片文字樣式</a:t>
            </a:r>
          </a:p>
          <a:p>
            <a:pPr marL="742950" lvl="1" indent="-285750" algn="l" defTabSz="457200" rtl="0" eaLnBrk="1" latinLnBrk="0" hangingPunct="1">
              <a:spcBef>
                <a:spcPct val="20000"/>
              </a:spcBef>
              <a:buFont typeface="Wingdings 2" panose="05020102010507070707" pitchFamily="18" charset="2"/>
              <a:buChar char=""/>
            </a:pPr>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a:ea typeface="微軟正黑體"/>
                <a:cs typeface="微軟正黑體"/>
              </a:defRPr>
            </a:lvl1p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a:ea typeface="微軟正黑體"/>
                <a:cs typeface="微軟正黑體"/>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a:ea typeface="微軟正黑體"/>
                <a:cs typeface="微軟正黑體"/>
              </a:defRPr>
            </a:lvl1pPr>
          </a:lstStyle>
          <a:p>
            <a:fld id="{7546D2B1-D66A-CC41-915D-C5871CA5BB80}" type="slidenum">
              <a:rPr kumimoji="1" lang="zh-TW" altLang="en-US" smtClean="0"/>
              <a:pPr/>
              <a:t>‹#›</a:t>
            </a:fld>
            <a:endParaRPr kumimoji="1" lang="zh-TW" altLang="en-US"/>
          </a:p>
        </p:txBody>
      </p:sp>
      <p:pic>
        <p:nvPicPr>
          <p:cNvPr id="17" name="圖片 16" descr="logo-gray.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40993" y="61207"/>
            <a:ext cx="994537" cy="295160"/>
          </a:xfrm>
          <a:prstGeom prst="rect">
            <a:avLst/>
          </a:prstGeom>
        </p:spPr>
      </p:pic>
      <p:sp>
        <p:nvSpPr>
          <p:cNvPr id="18" name="文字方塊 17"/>
          <p:cNvSpPr txBox="1"/>
          <p:nvPr userDrawn="1"/>
        </p:nvSpPr>
        <p:spPr>
          <a:xfrm>
            <a:off x="-1" y="53556"/>
            <a:ext cx="161713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1.</a:t>
            </a:r>
            <a:r>
              <a:rPr kumimoji="1" lang="zh-TW" altLang="en-US" sz="1100" dirty="0" smtClean="0">
                <a:solidFill>
                  <a:schemeClr val="bg1"/>
                </a:solidFill>
                <a:latin typeface="微軟正黑體"/>
                <a:ea typeface="微軟正黑體"/>
                <a:cs typeface="微軟正黑體"/>
              </a:rPr>
              <a:t>什麼是學海</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19" name="文字方塊 18"/>
          <p:cNvSpPr txBox="1"/>
          <p:nvPr userDrawn="1"/>
        </p:nvSpPr>
        <p:spPr>
          <a:xfrm>
            <a:off x="1546174" y="53556"/>
            <a:ext cx="15864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2.</a:t>
            </a:r>
            <a:r>
              <a:rPr kumimoji="1" lang="zh-TW" altLang="en-US" sz="1100" dirty="0" smtClean="0">
                <a:solidFill>
                  <a:schemeClr val="bg1"/>
                </a:solidFill>
                <a:latin typeface="微軟正黑體"/>
                <a:ea typeface="微軟正黑體"/>
                <a:cs typeface="微軟正黑體"/>
              </a:rPr>
              <a:t>要怎麼申請呢</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20" name="文字方塊 19"/>
          <p:cNvSpPr txBox="1"/>
          <p:nvPr userDrawn="1"/>
        </p:nvSpPr>
        <p:spPr>
          <a:xfrm>
            <a:off x="3058888" y="53556"/>
            <a:ext cx="1709057"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3.</a:t>
            </a:r>
            <a:r>
              <a:rPr kumimoji="1" lang="zh-TW" altLang="en-US" sz="1100" dirty="0" smtClean="0">
                <a:solidFill>
                  <a:schemeClr val="bg1"/>
                </a:solidFill>
                <a:latin typeface="微軟正黑體"/>
                <a:ea typeface="微軟正黑體"/>
                <a:cs typeface="微軟正黑體"/>
              </a:rPr>
              <a:t>我獲獎了</a:t>
            </a:r>
            <a:r>
              <a:rPr kumimoji="1" lang="en-US" altLang="zh-TW" sz="1100" dirty="0" smtClean="0">
                <a:solidFill>
                  <a:schemeClr val="bg1"/>
                </a:solidFill>
                <a:latin typeface="微軟正黑體"/>
                <a:ea typeface="微軟正黑體"/>
                <a:cs typeface="微軟正黑體"/>
              </a:rPr>
              <a:t>!</a:t>
            </a:r>
            <a:r>
              <a:rPr kumimoji="1" lang="zh-TW" altLang="en-US" sz="1100" dirty="0" smtClean="0">
                <a:solidFill>
                  <a:schemeClr val="bg1"/>
                </a:solidFill>
                <a:latin typeface="微軟正黑體"/>
                <a:ea typeface="微軟正黑體"/>
                <a:cs typeface="微軟正黑體"/>
              </a:rPr>
              <a:t>我該做什麼</a:t>
            </a:r>
            <a:r>
              <a:rPr kumimoji="1" lang="en-US" altLang="zh-TW" sz="1100" dirty="0" smtClean="0">
                <a:solidFill>
                  <a:schemeClr val="bg1"/>
                </a:solidFill>
                <a:latin typeface="微軟正黑體"/>
                <a:ea typeface="微軟正黑體"/>
                <a:cs typeface="微軟正黑體"/>
              </a:rPr>
              <a:t>?</a:t>
            </a:r>
            <a:endParaRPr kumimoji="1" lang="zh-TW" altLang="en-US" sz="1100" dirty="0">
              <a:solidFill>
                <a:schemeClr val="bg1"/>
              </a:solidFill>
              <a:latin typeface="微軟正黑體"/>
              <a:ea typeface="微軟正黑體"/>
              <a:cs typeface="微軟正黑體"/>
            </a:endParaRPr>
          </a:p>
        </p:txBody>
      </p:sp>
      <p:sp>
        <p:nvSpPr>
          <p:cNvPr id="21" name="文字方塊 20"/>
          <p:cNvSpPr txBox="1"/>
          <p:nvPr userDrawn="1"/>
        </p:nvSpPr>
        <p:spPr>
          <a:xfrm>
            <a:off x="4933459" y="53556"/>
            <a:ext cx="11551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4.</a:t>
            </a:r>
            <a:r>
              <a:rPr kumimoji="1" lang="zh-TW" altLang="en-US" sz="1100" dirty="0" smtClean="0">
                <a:solidFill>
                  <a:schemeClr val="bg1"/>
                </a:solidFill>
                <a:latin typeface="微軟正黑體"/>
                <a:ea typeface="微軟正黑體"/>
                <a:cs typeface="微軟正黑體"/>
              </a:rPr>
              <a:t>溫馨小叮嚀</a:t>
            </a:r>
            <a:endParaRPr kumimoji="1" lang="zh-TW" altLang="en-US" sz="1100" dirty="0">
              <a:solidFill>
                <a:schemeClr val="bg1"/>
              </a:solidFill>
              <a:latin typeface="微軟正黑體"/>
              <a:ea typeface="微軟正黑體"/>
              <a:cs typeface="微軟正黑體"/>
            </a:endParaRPr>
          </a:p>
        </p:txBody>
      </p:sp>
      <p:sp>
        <p:nvSpPr>
          <p:cNvPr id="22" name="文字方塊 21"/>
          <p:cNvSpPr txBox="1"/>
          <p:nvPr userDrawn="1"/>
        </p:nvSpPr>
        <p:spPr>
          <a:xfrm>
            <a:off x="6448215" y="53556"/>
            <a:ext cx="1155193" cy="26161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zh-TW" sz="1100" dirty="0" smtClean="0">
                <a:solidFill>
                  <a:schemeClr val="bg1"/>
                </a:solidFill>
                <a:latin typeface="微軟正黑體"/>
                <a:ea typeface="微軟正黑體"/>
                <a:cs typeface="微軟正黑體"/>
              </a:rPr>
              <a:t>5.</a:t>
            </a:r>
            <a:r>
              <a:rPr kumimoji="1" lang="zh-TW" altLang="en-US" sz="1100" dirty="0" smtClean="0">
                <a:solidFill>
                  <a:schemeClr val="bg1"/>
                </a:solidFill>
                <a:latin typeface="微軟正黑體"/>
                <a:ea typeface="微軟正黑體"/>
                <a:cs typeface="微軟正黑體"/>
              </a:rPr>
              <a:t>你問我答</a:t>
            </a:r>
            <a:endParaRPr kumimoji="1" lang="zh-TW" altLang="en-US" sz="1100" dirty="0">
              <a:solidFill>
                <a:schemeClr val="bg1"/>
              </a:solidFill>
              <a:latin typeface="微軟正黑體"/>
              <a:ea typeface="微軟正黑體"/>
              <a:cs typeface="微軟正黑體"/>
            </a:endParaRPr>
          </a:p>
        </p:txBody>
      </p:sp>
    </p:spTree>
    <p:extLst>
      <p:ext uri="{BB962C8B-B14F-4D97-AF65-F5344CB8AC3E}">
        <p14:creationId xmlns:p14="http://schemas.microsoft.com/office/powerpoint/2010/main" val="342056868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accent1">
              <a:lumMod val="75000"/>
            </a:schemeClr>
          </a:solidFill>
          <a:latin typeface="華康黑體 Std W7"/>
          <a:ea typeface="華康黑體 Std W7"/>
          <a:cs typeface="華康黑體 Std W7"/>
        </a:defRPr>
      </a:lvl1pPr>
    </p:titleStyle>
    <p:bodyStyle>
      <a:lvl1pPr marL="342900" indent="-342900" algn="l" defTabSz="457200" rtl="0" eaLnBrk="1" latinLnBrk="0" hangingPunct="1">
        <a:spcBef>
          <a:spcPct val="20000"/>
        </a:spcBef>
        <a:buFont typeface="Arial"/>
        <a:buChar char="•"/>
        <a:defRPr kumimoji="1" lang="zh-TW" altLang="en-US" sz="3200" kern="1200" dirty="0" smtClean="0">
          <a:solidFill>
            <a:schemeClr val="tx1"/>
          </a:solidFill>
          <a:latin typeface="華康黑體 Std W7" panose="020B0700000000000000" pitchFamily="34" charset="-120"/>
          <a:ea typeface="華康黑體 Std W7" panose="020B0700000000000000" pitchFamily="34" charset="-120"/>
          <a:cs typeface="微軟正黑體"/>
        </a:defRPr>
      </a:lvl1pPr>
      <a:lvl2pPr marL="742950" indent="-285750" algn="l" defTabSz="457200" rtl="0" eaLnBrk="1" latinLnBrk="0" hangingPunct="1">
        <a:spcBef>
          <a:spcPct val="20000"/>
        </a:spcBef>
        <a:buFont typeface="Arial"/>
        <a:buChar char="–"/>
        <a:defRPr kumimoji="1" lang="zh-TW" altLang="en-US" sz="2800" kern="1200" dirty="0" smtClean="0">
          <a:solidFill>
            <a:schemeClr val="tx1"/>
          </a:solidFill>
          <a:latin typeface="華康黑體 Std W5" panose="020B0500000000000000" pitchFamily="34" charset="-120"/>
          <a:ea typeface="華康黑體 Std W5" panose="020B0500000000000000" pitchFamily="34" charset="-120"/>
          <a:cs typeface="微軟正黑體"/>
        </a:defRPr>
      </a:lvl2pPr>
      <a:lvl3pPr marL="1143000" indent="-228600" algn="l" defTabSz="457200" rtl="0" eaLnBrk="1" latinLnBrk="0" hangingPunct="1">
        <a:spcBef>
          <a:spcPct val="20000"/>
        </a:spcBef>
        <a:buFont typeface="Arial"/>
        <a:buChar char="•"/>
        <a:defRPr sz="2400" kern="1200">
          <a:solidFill>
            <a:schemeClr val="tx1"/>
          </a:solidFill>
          <a:latin typeface="微軟正黑體"/>
          <a:ea typeface="微軟正黑體"/>
          <a:cs typeface="微軟正黑體"/>
        </a:defRPr>
      </a:lvl3pPr>
      <a:lvl4pPr marL="16002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4pPr>
      <a:lvl5pPr marL="20574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573811"/>
            <a:ext cx="8229600" cy="843826"/>
          </a:xfrm>
          <a:prstGeom prst="rect">
            <a:avLst/>
          </a:prstGeom>
        </p:spPr>
        <p:txBody>
          <a:bodyPr vert="horz" lIns="91440" tIns="45720" rIns="91440" bIns="45720" rtlCol="0" anchor="ctr">
            <a:normAutofit/>
          </a:bodyPr>
          <a:lstStyle/>
          <a:p>
            <a:r>
              <a:rPr kumimoji="1" lang="zh-TW" altLang="en-US" dirty="0" smtClean="0"/>
              <a:t>按一下以編輯母片標題樣式</a:t>
            </a:r>
            <a:endParaRPr kumimoji="1"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marL="342900" lvl="0" indent="-342900" algn="l" defTabSz="457200" rtl="0" eaLnBrk="1" latinLnBrk="0" hangingPunct="1">
              <a:spcBef>
                <a:spcPct val="20000"/>
              </a:spcBef>
              <a:buFont typeface="Wingdings" panose="05000000000000000000" pitchFamily="2" charset="2"/>
              <a:buChar char="l"/>
            </a:pPr>
            <a:r>
              <a:rPr kumimoji="1" lang="zh-TW" altLang="en-US" dirty="0" smtClean="0"/>
              <a:t>按一下以編輯母片文字樣式</a:t>
            </a:r>
          </a:p>
          <a:p>
            <a:pPr marL="742950" lvl="1" indent="-285750" algn="l" defTabSz="457200" rtl="0" eaLnBrk="1" latinLnBrk="0" hangingPunct="1">
              <a:spcBef>
                <a:spcPct val="20000"/>
              </a:spcBef>
              <a:buFont typeface="Wingdings 2" panose="05020102010507070707" pitchFamily="18" charset="2"/>
              <a:buChar char=""/>
            </a:pPr>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a:ea typeface="微軟正黑體"/>
                <a:cs typeface="微軟正黑體"/>
              </a:defRPr>
            </a:lvl1pPr>
          </a:lstStyle>
          <a:p>
            <a:fld id="{CE5C3EC6-ACAC-AF41-9063-2D9419AA1E04}" type="datetimeFigureOut">
              <a:rPr kumimoji="1" lang="zh-TW" altLang="en-US" smtClean="0"/>
              <a:pPr/>
              <a:t>2022/9/26</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a:ea typeface="微軟正黑體"/>
                <a:cs typeface="微軟正黑體"/>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a:ea typeface="微軟正黑體"/>
                <a:cs typeface="微軟正黑體"/>
              </a:defRPr>
            </a:lvl1pPr>
          </a:lstStyle>
          <a:p>
            <a:fld id="{7546D2B1-D66A-CC41-915D-C5871CA5BB80}" type="slidenum">
              <a:rPr kumimoji="1" lang="zh-TW" altLang="en-US" smtClean="0"/>
              <a:pPr/>
              <a:t>‹#›</a:t>
            </a:fld>
            <a:endParaRPr kumimoji="1" lang="zh-TW" altLang="en-US"/>
          </a:p>
        </p:txBody>
      </p:sp>
      <p:pic>
        <p:nvPicPr>
          <p:cNvPr id="17" name="圖片 16" descr="logo-gray.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40993" y="61207"/>
            <a:ext cx="994537" cy="295160"/>
          </a:xfrm>
          <a:prstGeom prst="rect">
            <a:avLst/>
          </a:prstGeom>
        </p:spPr>
      </p:pic>
      <p:sp>
        <p:nvSpPr>
          <p:cNvPr id="18" name="文字方塊 17"/>
          <p:cNvSpPr txBox="1"/>
          <p:nvPr userDrawn="1"/>
        </p:nvSpPr>
        <p:spPr>
          <a:xfrm>
            <a:off x="-1" y="53556"/>
            <a:ext cx="161713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1.</a:t>
            </a:r>
            <a:r>
              <a:rPr kumimoji="1" lang="zh-TW" altLang="en-US" sz="1100" dirty="0" smtClean="0">
                <a:solidFill>
                  <a:schemeClr val="bg1"/>
                </a:solidFill>
                <a:latin typeface="微軟正黑體"/>
                <a:ea typeface="微軟正黑體"/>
                <a:cs typeface="微軟正黑體"/>
              </a:rPr>
              <a:t>什麼是學海</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19" name="文字方塊 18"/>
          <p:cNvSpPr txBox="1"/>
          <p:nvPr userDrawn="1"/>
        </p:nvSpPr>
        <p:spPr>
          <a:xfrm>
            <a:off x="1546174" y="53556"/>
            <a:ext cx="15864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2.</a:t>
            </a:r>
            <a:r>
              <a:rPr kumimoji="1" lang="zh-TW" altLang="en-US" sz="1100" dirty="0" smtClean="0">
                <a:solidFill>
                  <a:schemeClr val="bg1"/>
                </a:solidFill>
                <a:latin typeface="微軟正黑體"/>
                <a:ea typeface="微軟正黑體"/>
                <a:cs typeface="微軟正黑體"/>
              </a:rPr>
              <a:t>要怎麼申請呢</a:t>
            </a:r>
            <a:r>
              <a:rPr kumimoji="1" lang="en-US" altLang="zh-TW" sz="1100" dirty="0" smtClean="0">
                <a:solidFill>
                  <a:schemeClr val="bg1"/>
                </a:solidFill>
                <a:latin typeface="微軟正黑體"/>
                <a:ea typeface="微軟正黑體"/>
                <a:cs typeface="微軟正黑體"/>
              </a:rPr>
              <a:t>?</a:t>
            </a:r>
            <a:endParaRPr kumimoji="1" lang="zh-TW" altLang="en-US" sz="1100" dirty="0" smtClean="0">
              <a:solidFill>
                <a:schemeClr val="bg1"/>
              </a:solidFill>
              <a:latin typeface="微軟正黑體"/>
              <a:ea typeface="微軟正黑體"/>
              <a:cs typeface="微軟正黑體"/>
            </a:endParaRPr>
          </a:p>
        </p:txBody>
      </p:sp>
      <p:sp>
        <p:nvSpPr>
          <p:cNvPr id="20" name="文字方塊 19"/>
          <p:cNvSpPr txBox="1"/>
          <p:nvPr userDrawn="1"/>
        </p:nvSpPr>
        <p:spPr>
          <a:xfrm>
            <a:off x="3058888" y="53556"/>
            <a:ext cx="1709057"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3.</a:t>
            </a:r>
            <a:r>
              <a:rPr kumimoji="1" lang="zh-TW" altLang="en-US" sz="1100" dirty="0" smtClean="0">
                <a:solidFill>
                  <a:schemeClr val="bg1"/>
                </a:solidFill>
                <a:latin typeface="微軟正黑體"/>
                <a:ea typeface="微軟正黑體"/>
                <a:cs typeface="微軟正黑體"/>
              </a:rPr>
              <a:t>我獲獎了</a:t>
            </a:r>
            <a:r>
              <a:rPr kumimoji="1" lang="en-US" altLang="zh-TW" sz="1100" dirty="0" smtClean="0">
                <a:solidFill>
                  <a:schemeClr val="bg1"/>
                </a:solidFill>
                <a:latin typeface="微軟正黑體"/>
                <a:ea typeface="微軟正黑體"/>
                <a:cs typeface="微軟正黑體"/>
              </a:rPr>
              <a:t>!</a:t>
            </a:r>
            <a:r>
              <a:rPr kumimoji="1" lang="zh-TW" altLang="en-US" sz="1100" dirty="0" smtClean="0">
                <a:solidFill>
                  <a:schemeClr val="bg1"/>
                </a:solidFill>
                <a:latin typeface="微軟正黑體"/>
                <a:ea typeface="微軟正黑體"/>
                <a:cs typeface="微軟正黑體"/>
              </a:rPr>
              <a:t>我該做什麼</a:t>
            </a:r>
            <a:r>
              <a:rPr kumimoji="1" lang="en-US" altLang="zh-TW" sz="1100" dirty="0" smtClean="0">
                <a:solidFill>
                  <a:schemeClr val="bg1"/>
                </a:solidFill>
                <a:latin typeface="微軟正黑體"/>
                <a:ea typeface="微軟正黑體"/>
                <a:cs typeface="微軟正黑體"/>
              </a:rPr>
              <a:t>?</a:t>
            </a:r>
            <a:endParaRPr kumimoji="1" lang="zh-TW" altLang="en-US" sz="1100" dirty="0">
              <a:solidFill>
                <a:schemeClr val="bg1"/>
              </a:solidFill>
              <a:latin typeface="微軟正黑體"/>
              <a:ea typeface="微軟正黑體"/>
              <a:cs typeface="微軟正黑體"/>
            </a:endParaRPr>
          </a:p>
        </p:txBody>
      </p:sp>
      <p:sp>
        <p:nvSpPr>
          <p:cNvPr id="21" name="文字方塊 20"/>
          <p:cNvSpPr txBox="1"/>
          <p:nvPr userDrawn="1"/>
        </p:nvSpPr>
        <p:spPr>
          <a:xfrm>
            <a:off x="4933459" y="53556"/>
            <a:ext cx="1155193" cy="261610"/>
          </a:xfrm>
          <a:prstGeom prst="rect">
            <a:avLst/>
          </a:prstGeom>
          <a:noFill/>
        </p:spPr>
        <p:txBody>
          <a:bodyPr wrap="square" rtlCol="0">
            <a:spAutoFit/>
          </a:bodyPr>
          <a:lstStyle/>
          <a:p>
            <a:pPr algn="ctr"/>
            <a:r>
              <a:rPr kumimoji="1" lang="en-US" altLang="zh-TW" sz="1100" dirty="0" smtClean="0">
                <a:solidFill>
                  <a:schemeClr val="bg1"/>
                </a:solidFill>
                <a:latin typeface="微軟正黑體"/>
                <a:ea typeface="微軟正黑體"/>
                <a:cs typeface="微軟正黑體"/>
              </a:rPr>
              <a:t>4.</a:t>
            </a:r>
            <a:r>
              <a:rPr kumimoji="1" lang="zh-TW" altLang="en-US" sz="1100" dirty="0" smtClean="0">
                <a:solidFill>
                  <a:schemeClr val="bg1"/>
                </a:solidFill>
                <a:latin typeface="微軟正黑體"/>
                <a:ea typeface="微軟正黑體"/>
                <a:cs typeface="微軟正黑體"/>
              </a:rPr>
              <a:t>溫馨小叮嚀</a:t>
            </a:r>
            <a:endParaRPr kumimoji="1" lang="zh-TW" altLang="en-US" sz="1100" dirty="0">
              <a:solidFill>
                <a:schemeClr val="bg1"/>
              </a:solidFill>
              <a:latin typeface="微軟正黑體"/>
              <a:ea typeface="微軟正黑體"/>
              <a:cs typeface="微軟正黑體"/>
            </a:endParaRPr>
          </a:p>
        </p:txBody>
      </p:sp>
      <p:sp>
        <p:nvSpPr>
          <p:cNvPr id="22" name="文字方塊 21"/>
          <p:cNvSpPr txBox="1"/>
          <p:nvPr userDrawn="1"/>
        </p:nvSpPr>
        <p:spPr>
          <a:xfrm>
            <a:off x="6448215" y="53556"/>
            <a:ext cx="1155193" cy="261610"/>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zh-TW" sz="1100" dirty="0" smtClean="0">
                <a:solidFill>
                  <a:schemeClr val="bg1"/>
                </a:solidFill>
                <a:latin typeface="微軟正黑體"/>
                <a:ea typeface="微軟正黑體"/>
                <a:cs typeface="微軟正黑體"/>
              </a:rPr>
              <a:t>5.</a:t>
            </a:r>
            <a:r>
              <a:rPr kumimoji="1" lang="zh-TW" altLang="en-US" sz="1100" dirty="0" smtClean="0">
                <a:solidFill>
                  <a:schemeClr val="bg1"/>
                </a:solidFill>
                <a:latin typeface="微軟正黑體"/>
                <a:ea typeface="微軟正黑體"/>
                <a:cs typeface="微軟正黑體"/>
              </a:rPr>
              <a:t>你問我答</a:t>
            </a:r>
            <a:endParaRPr kumimoji="1" lang="zh-TW" altLang="en-US" sz="1100" dirty="0">
              <a:solidFill>
                <a:schemeClr val="bg1"/>
              </a:solidFill>
              <a:latin typeface="微軟正黑體"/>
              <a:ea typeface="微軟正黑體"/>
              <a:cs typeface="微軟正黑體"/>
            </a:endParaRPr>
          </a:p>
        </p:txBody>
      </p:sp>
    </p:spTree>
    <p:extLst>
      <p:ext uri="{BB962C8B-B14F-4D97-AF65-F5344CB8AC3E}">
        <p14:creationId xmlns:p14="http://schemas.microsoft.com/office/powerpoint/2010/main" val="359526051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accent4">
              <a:lumMod val="75000"/>
            </a:schemeClr>
          </a:solidFill>
          <a:latin typeface="華康黑體 Std W7"/>
          <a:ea typeface="華康黑體 Std W7"/>
          <a:cs typeface="華康黑體 Std W7"/>
        </a:defRPr>
      </a:lvl1pPr>
    </p:titleStyle>
    <p:bodyStyle>
      <a:lvl1pPr marL="342900" indent="-342900" algn="l" defTabSz="457200" rtl="0" eaLnBrk="1" latinLnBrk="0" hangingPunct="1">
        <a:spcBef>
          <a:spcPct val="20000"/>
        </a:spcBef>
        <a:buFont typeface="Arial"/>
        <a:buChar char="•"/>
        <a:defRPr kumimoji="1" lang="zh-TW" altLang="en-US" sz="3200" kern="1200" dirty="0" smtClean="0">
          <a:solidFill>
            <a:schemeClr val="tx1"/>
          </a:solidFill>
          <a:latin typeface="華康黑體 Std W7" panose="020B0700000000000000" pitchFamily="34" charset="-120"/>
          <a:ea typeface="華康黑體 Std W7" panose="020B0700000000000000" pitchFamily="34" charset="-120"/>
          <a:cs typeface="微軟正黑體"/>
        </a:defRPr>
      </a:lvl1pPr>
      <a:lvl2pPr marL="742950" indent="-285750" algn="l" defTabSz="457200" rtl="0" eaLnBrk="1" latinLnBrk="0" hangingPunct="1">
        <a:spcBef>
          <a:spcPct val="20000"/>
        </a:spcBef>
        <a:buFont typeface="Arial"/>
        <a:buChar char="–"/>
        <a:defRPr kumimoji="1" lang="zh-TW" altLang="en-US" sz="2800" kern="1200" dirty="0" smtClean="0">
          <a:solidFill>
            <a:schemeClr val="tx1"/>
          </a:solidFill>
          <a:latin typeface="華康黑體 Std W5" panose="020B0500000000000000" pitchFamily="34" charset="-120"/>
          <a:ea typeface="華康黑體 Std W5" panose="020B0500000000000000" pitchFamily="34" charset="-120"/>
          <a:cs typeface="微軟正黑體"/>
        </a:defRPr>
      </a:lvl2pPr>
      <a:lvl3pPr marL="1143000" indent="-228600" algn="l" defTabSz="457200" rtl="0" eaLnBrk="1" latinLnBrk="0" hangingPunct="1">
        <a:spcBef>
          <a:spcPct val="20000"/>
        </a:spcBef>
        <a:buFont typeface="Arial"/>
        <a:buChar char="•"/>
        <a:defRPr sz="2400" kern="1200">
          <a:solidFill>
            <a:schemeClr val="tx1"/>
          </a:solidFill>
          <a:latin typeface="微軟正黑體"/>
          <a:ea typeface="微軟正黑體"/>
          <a:cs typeface="微軟正黑體"/>
        </a:defRPr>
      </a:lvl3pPr>
      <a:lvl4pPr marL="16002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4pPr>
      <a:lvl5pPr marL="2057400" indent="-228600" algn="l" defTabSz="457200" rtl="0" eaLnBrk="1" latinLnBrk="0" hangingPunct="1">
        <a:spcBef>
          <a:spcPct val="20000"/>
        </a:spcBef>
        <a:buFont typeface="Arial"/>
        <a:buChar char="»"/>
        <a:defRPr sz="2000" kern="1200">
          <a:solidFill>
            <a:schemeClr val="tx1"/>
          </a:solidFill>
          <a:latin typeface="微軟正黑體"/>
          <a:ea typeface="微軟正黑體"/>
          <a:cs typeface="微軟正黑體"/>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en-US" altLang="zh-TW" dirty="0" smtClean="0">
                <a:latin typeface="標楷體" panose="03000509000000000000" pitchFamily="65" charset="-120"/>
                <a:ea typeface="標楷體" panose="03000509000000000000" pitchFamily="65" charset="-120"/>
              </a:rPr>
              <a:t>112</a:t>
            </a:r>
            <a:r>
              <a:rPr lang="zh-TW" altLang="en-US" dirty="0" smtClean="0">
                <a:latin typeface="標楷體" panose="03000509000000000000" pitchFamily="65" charset="-120"/>
                <a:ea typeface="標楷體" panose="03000509000000000000" pitchFamily="65" charset="-120"/>
              </a:rPr>
              <a:t>年學海計畫說明會</a:t>
            </a:r>
            <a:endParaRPr lang="zh-TW" altLang="en-US" dirty="0">
              <a:latin typeface="標楷體" panose="03000509000000000000" pitchFamily="65" charset="-120"/>
              <a:ea typeface="標楷體" panose="03000509000000000000" pitchFamily="65" charset="-120"/>
            </a:endParaRPr>
          </a:p>
        </p:txBody>
      </p:sp>
      <p:sp>
        <p:nvSpPr>
          <p:cNvPr id="3" name="副標題 2"/>
          <p:cNvSpPr>
            <a:spLocks noGrp="1"/>
          </p:cNvSpPr>
          <p:nvPr>
            <p:ph type="subTitle" idx="1"/>
          </p:nvPr>
        </p:nvSpPr>
        <p:spPr>
          <a:xfrm>
            <a:off x="999318" y="3342992"/>
            <a:ext cx="7145364" cy="771808"/>
          </a:xfrm>
        </p:spPr>
        <p:txBody>
          <a:bodyPr>
            <a:normAutofit/>
          </a:bodyPr>
          <a:lstStyle/>
          <a:p>
            <a:r>
              <a:rPr lang="en-US" altLang="zh-TW" sz="4000" dirty="0" smtClean="0">
                <a:solidFill>
                  <a:schemeClr val="tx1"/>
                </a:solidFill>
                <a:latin typeface="標楷體" panose="03000509000000000000" pitchFamily="65" charset="-120"/>
                <a:ea typeface="標楷體" panose="03000509000000000000" pitchFamily="65" charset="-120"/>
                <a:cs typeface="華康黑體 Std W7"/>
              </a:rPr>
              <a:t>111</a:t>
            </a:r>
            <a:r>
              <a:rPr lang="zh-TW" altLang="en-US" sz="4000" dirty="0" smtClean="0">
                <a:solidFill>
                  <a:schemeClr val="tx1"/>
                </a:solidFill>
                <a:latin typeface="標楷體" panose="03000509000000000000" pitchFamily="65" charset="-120"/>
                <a:ea typeface="標楷體" panose="03000509000000000000" pitchFamily="65" charset="-120"/>
                <a:cs typeface="華康黑體 Std W7"/>
              </a:rPr>
              <a:t>年</a:t>
            </a:r>
            <a:r>
              <a:rPr lang="en-US" altLang="zh-TW" sz="4000" dirty="0" smtClean="0">
                <a:solidFill>
                  <a:schemeClr val="tx1"/>
                </a:solidFill>
                <a:latin typeface="標楷體" panose="03000509000000000000" pitchFamily="65" charset="-120"/>
                <a:ea typeface="標楷體" panose="03000509000000000000" pitchFamily="65" charset="-120"/>
                <a:cs typeface="華康黑體 Std W7"/>
              </a:rPr>
              <a:t>9</a:t>
            </a:r>
            <a:r>
              <a:rPr lang="zh-TW" altLang="en-US" sz="4000" dirty="0" smtClean="0">
                <a:solidFill>
                  <a:schemeClr val="tx1"/>
                </a:solidFill>
                <a:latin typeface="標楷體" panose="03000509000000000000" pitchFamily="65" charset="-120"/>
                <a:ea typeface="標楷體" panose="03000509000000000000" pitchFamily="65" charset="-120"/>
                <a:cs typeface="華康黑體 Std W7"/>
              </a:rPr>
              <a:t>月</a:t>
            </a:r>
            <a:r>
              <a:rPr lang="en-US" altLang="zh-TW" sz="4000" dirty="0" smtClean="0">
                <a:solidFill>
                  <a:schemeClr val="tx1"/>
                </a:solidFill>
                <a:latin typeface="標楷體" panose="03000509000000000000" pitchFamily="65" charset="-120"/>
                <a:ea typeface="標楷體" panose="03000509000000000000" pitchFamily="65" charset="-120"/>
                <a:cs typeface="華康黑體 Std W7"/>
              </a:rPr>
              <a:t>27</a:t>
            </a:r>
            <a:r>
              <a:rPr lang="zh-TW" altLang="en-US" sz="4000" dirty="0" smtClean="0">
                <a:solidFill>
                  <a:schemeClr val="tx1"/>
                </a:solidFill>
                <a:latin typeface="標楷體" panose="03000509000000000000" pitchFamily="65" charset="-120"/>
                <a:ea typeface="標楷體" panose="03000509000000000000" pitchFamily="65" charset="-120"/>
                <a:cs typeface="華康黑體 Std W7"/>
              </a:rPr>
              <a:t>日</a:t>
            </a:r>
            <a:endParaRPr lang="zh-TW" altLang="en-US" sz="4000" dirty="0">
              <a:solidFill>
                <a:schemeClr val="tx1"/>
              </a:solidFill>
              <a:latin typeface="標楷體" panose="03000509000000000000" pitchFamily="65" charset="-120"/>
              <a:ea typeface="標楷體" panose="03000509000000000000" pitchFamily="65" charset="-120"/>
              <a:cs typeface="華康黑體 Std W7"/>
            </a:endParaRPr>
          </a:p>
        </p:txBody>
      </p:sp>
      <p:sp>
        <p:nvSpPr>
          <p:cNvPr id="4" name="文字方塊 3"/>
          <p:cNvSpPr txBox="1"/>
          <p:nvPr/>
        </p:nvSpPr>
        <p:spPr>
          <a:xfrm>
            <a:off x="7212330" y="6480810"/>
            <a:ext cx="1931670" cy="369332"/>
          </a:xfrm>
          <a:prstGeom prst="rect">
            <a:avLst/>
          </a:prstGeom>
          <a:solidFill>
            <a:srgbClr val="0070C0"/>
          </a:solidFill>
        </p:spPr>
        <p:txBody>
          <a:bodyPr wrap="square" rtlCol="0">
            <a:spAutoFit/>
          </a:bodyPr>
          <a:lstStyle/>
          <a:p>
            <a:r>
              <a:rPr lang="en-US" altLang="zh-TW" dirty="0" smtClean="0">
                <a:pattFill prst="pct5">
                  <a:fgClr>
                    <a:schemeClr val="bg2"/>
                  </a:fgClr>
                  <a:bgClr>
                    <a:schemeClr val="bg1"/>
                  </a:bgClr>
                </a:pattFill>
                <a:latin typeface="標楷體" panose="03000509000000000000" pitchFamily="65" charset="-120"/>
                <a:ea typeface="標楷體" panose="03000509000000000000" pitchFamily="65" charset="-120"/>
              </a:rPr>
              <a:t>www.ntcu.edu.tw</a:t>
            </a:r>
            <a:endParaRPr lang="zh-TW" altLang="en-US" dirty="0">
              <a:pattFill prst="pct5">
                <a:fgClr>
                  <a:schemeClr val="bg2"/>
                </a:fgClr>
                <a:bgClr>
                  <a:schemeClr val="bg1"/>
                </a:bgClr>
              </a:patt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743825" y="0"/>
            <a:ext cx="1400175" cy="428625"/>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NTCU</a:t>
            </a:r>
            <a:endParaRPr lang="zh-TW" altLang="en-US" dirty="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122106830"/>
              </p:ext>
            </p:extLst>
          </p:nvPr>
        </p:nvGraphicFramePr>
        <p:xfrm>
          <a:off x="320040" y="65722"/>
          <a:ext cx="8446771" cy="6697980"/>
        </p:xfrm>
        <a:graphic>
          <a:graphicData uri="http://schemas.openxmlformats.org/drawingml/2006/table">
            <a:tbl>
              <a:tblPr firstRow="1" bandRow="1">
                <a:tableStyleId>{5C22544A-7EE6-4342-B048-85BDC9FD1C3A}</a:tableStyleId>
              </a:tblPr>
              <a:tblGrid>
                <a:gridCol w="1308332">
                  <a:extLst>
                    <a:ext uri="{9D8B030D-6E8A-4147-A177-3AD203B41FA5}">
                      <a16:colId xmlns="" xmlns:a16="http://schemas.microsoft.com/office/drawing/2014/main" val="20000"/>
                    </a:ext>
                  </a:extLst>
                </a:gridCol>
                <a:gridCol w="3334142">
                  <a:extLst>
                    <a:ext uri="{9D8B030D-6E8A-4147-A177-3AD203B41FA5}">
                      <a16:colId xmlns="" xmlns:a16="http://schemas.microsoft.com/office/drawing/2014/main" val="20001"/>
                    </a:ext>
                  </a:extLst>
                </a:gridCol>
                <a:gridCol w="3804297">
                  <a:extLst>
                    <a:ext uri="{9D8B030D-6E8A-4147-A177-3AD203B41FA5}">
                      <a16:colId xmlns="" xmlns:a16="http://schemas.microsoft.com/office/drawing/2014/main" val="20002"/>
                    </a:ext>
                  </a:extLst>
                </a:gridCol>
              </a:tblGrid>
              <a:tr h="333087">
                <a:tc>
                  <a:txBody>
                    <a:bodyPr/>
                    <a:lstStyle/>
                    <a:p>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學海飛颺</a:t>
                      </a:r>
                      <a:endParaRPr lang="zh-TW" altLang="en-US" dirty="0">
                        <a:latin typeface="標楷體" panose="03000509000000000000" pitchFamily="65" charset="-120"/>
                        <a:ea typeface="標楷體" panose="03000509000000000000" pitchFamily="65" charset="-120"/>
                      </a:endParaRPr>
                    </a:p>
                  </a:txBody>
                  <a:tcPr anchor="ctr"/>
                </a:tc>
                <a:tc>
                  <a:txBody>
                    <a:bodyPr/>
                    <a:lstStyle/>
                    <a:p>
                      <a:pPr algn="ctr"/>
                      <a:r>
                        <a:rPr lang="zh-TW" altLang="en-US" dirty="0" smtClean="0">
                          <a:latin typeface="標楷體" panose="03000509000000000000" pitchFamily="65" charset="-120"/>
                          <a:ea typeface="標楷體" panose="03000509000000000000" pitchFamily="65" charset="-120"/>
                        </a:rPr>
                        <a:t>學海惜珠</a:t>
                      </a:r>
                      <a:endParaRPr lang="zh-TW" altLang="en-US" dirty="0">
                        <a:latin typeface="標楷體" panose="03000509000000000000" pitchFamily="65" charset="-120"/>
                        <a:ea typeface="標楷體" panose="03000509000000000000" pitchFamily="65" charset="-120"/>
                      </a:endParaRPr>
                    </a:p>
                  </a:txBody>
                  <a:tcPr anchor="ctr"/>
                </a:tc>
                <a:extLst>
                  <a:ext uri="{0D108BD9-81ED-4DB2-BD59-A6C34878D82A}">
                    <a16:rowId xmlns="" xmlns:a16="http://schemas.microsoft.com/office/drawing/2014/main" val="10000"/>
                  </a:ext>
                </a:extLst>
              </a:tr>
              <a:tr h="298391">
                <a:tc rowSpan="13">
                  <a:txBody>
                    <a:bodyPr/>
                    <a:lstStyle/>
                    <a:p>
                      <a:pPr algn="ctr"/>
                      <a:r>
                        <a:rPr lang="zh-TW" altLang="en-US" dirty="0" smtClean="0">
                          <a:latin typeface="標楷體" panose="03000509000000000000" pitchFamily="65" charset="-120"/>
                          <a:ea typeface="標楷體" panose="03000509000000000000" pitchFamily="65" charset="-120"/>
                        </a:rPr>
                        <a:t>申請文件</a:t>
                      </a:r>
                      <a:endParaRPr lang="zh-TW" altLang="en-US" dirty="0">
                        <a:latin typeface="標楷體" panose="03000509000000000000" pitchFamily="65" charset="-120"/>
                        <a:ea typeface="標楷體" panose="03000509000000000000" pitchFamily="65" charset="-120"/>
                      </a:endParaRPr>
                    </a:p>
                  </a:txBody>
                  <a:tcPr anchor="ctr"/>
                </a:tc>
                <a:tc rowSpan="6">
                  <a:txBody>
                    <a:bodyPr/>
                    <a:lstStyle/>
                    <a:p>
                      <a:pPr lvl="0" algn="ctr">
                        <a:buNone/>
                      </a:pPr>
                      <a:r>
                        <a:rPr lang="zh-TW" altLang="en-US" sz="2000" dirty="0" smtClean="0">
                          <a:latin typeface="標楷體" panose="03000509000000000000" pitchFamily="65" charset="-120"/>
                          <a:ea typeface="標楷體" panose="03000509000000000000" pitchFamily="65" charset="-120"/>
                        </a:rPr>
                        <a:t>紙本申請表</a:t>
                      </a:r>
                      <a:endParaRPr lang="en-US" altLang="zh-TW" sz="2000" dirty="0" smtClean="0">
                        <a:latin typeface="標楷體" panose="03000509000000000000" pitchFamily="65" charset="-120"/>
                        <a:ea typeface="標楷體" panose="03000509000000000000" pitchFamily="65" charset="-120"/>
                      </a:endParaRPr>
                    </a:p>
                  </a:txBody>
                  <a:tcPr anchor="ctr"/>
                </a:tc>
                <a:tc>
                  <a:txBody>
                    <a:bodyPr/>
                    <a:lstStyle/>
                    <a:p>
                      <a:pPr lvl="0">
                        <a:buNone/>
                      </a:pPr>
                      <a:r>
                        <a:rPr lang="en-US" altLang="zh-TW" sz="1550" kern="1200" dirty="0" smtClean="0">
                          <a:solidFill>
                            <a:schemeClr val="dk1"/>
                          </a:solidFill>
                          <a:latin typeface="標楷體" panose="03000509000000000000" pitchFamily="65" charset="-120"/>
                          <a:ea typeface="標楷體" panose="03000509000000000000" pitchFamily="65" charset="-120"/>
                          <a:cs typeface="+mn-cs"/>
                        </a:rPr>
                        <a:t>(1)</a:t>
                      </a:r>
                      <a:r>
                        <a:rPr lang="zh-TW" altLang="en-US" sz="1550" kern="1200" dirty="0" smtClean="0">
                          <a:solidFill>
                            <a:schemeClr val="dk1"/>
                          </a:solidFill>
                          <a:latin typeface="標楷體" panose="03000509000000000000" pitchFamily="65" charset="-120"/>
                          <a:ea typeface="標楷體" panose="03000509000000000000" pitchFamily="65" charset="-120"/>
                          <a:cs typeface="+mn-cs"/>
                        </a:rPr>
                        <a:t>個人履歷表</a:t>
                      </a:r>
                      <a:endParaRPr lang="en-US" altLang="zh-TW" sz="1550" kern="1200" dirty="0" smtClean="0">
                        <a:solidFill>
                          <a:schemeClr val="dk1"/>
                        </a:solidFill>
                        <a:latin typeface="標楷體" panose="03000509000000000000" pitchFamily="65" charset="-120"/>
                        <a:ea typeface="標楷體" panose="03000509000000000000" pitchFamily="65" charset="-120"/>
                        <a:cs typeface="+mn-cs"/>
                      </a:endParaRPr>
                    </a:p>
                  </a:txBody>
                  <a:tcPr/>
                </a:tc>
                <a:extLst>
                  <a:ext uri="{0D108BD9-81ED-4DB2-BD59-A6C34878D82A}">
                    <a16:rowId xmlns="" xmlns:a16="http://schemas.microsoft.com/office/drawing/2014/main" val="10001"/>
                  </a:ext>
                </a:extLst>
              </a:tr>
              <a:tr h="298391">
                <a:tc vMerge="1">
                  <a:txBody>
                    <a:bodyPr/>
                    <a:lstStyle/>
                    <a:p>
                      <a:endParaRPr lang="zh-TW" altLang="en-US"/>
                    </a:p>
                  </a:txBody>
                  <a:tcPr/>
                </a:tc>
                <a:tc vMerge="1">
                  <a:txBody>
                    <a:bodyPr/>
                    <a:lstStyle/>
                    <a:p>
                      <a:endParaRPr lang="zh-TW" altLang="en-US"/>
                    </a:p>
                  </a:txBody>
                  <a:tcPr/>
                </a:tc>
                <a:tc>
                  <a:txBody>
                    <a:bodyPr/>
                    <a:lstStyle/>
                    <a:p>
                      <a:pPr lvl="0">
                        <a:buNone/>
                      </a:pPr>
                      <a:r>
                        <a:rPr lang="en-US" altLang="zh-TW" sz="1550" kern="1200" dirty="0" smtClean="0">
                          <a:solidFill>
                            <a:schemeClr val="dk1"/>
                          </a:solidFill>
                          <a:latin typeface="標楷體" panose="03000509000000000000" pitchFamily="65" charset="-120"/>
                          <a:ea typeface="標楷體" panose="03000509000000000000" pitchFamily="65" charset="-120"/>
                          <a:cs typeface="+mn-cs"/>
                        </a:rPr>
                        <a:t>(2)</a:t>
                      </a:r>
                      <a:r>
                        <a:rPr lang="zh-TW" altLang="en-US" sz="1550" kern="1200" dirty="0" smtClean="0">
                          <a:solidFill>
                            <a:schemeClr val="dk1"/>
                          </a:solidFill>
                          <a:latin typeface="標楷體" panose="03000509000000000000" pitchFamily="65" charset="-120"/>
                          <a:ea typeface="標楷體" panose="03000509000000000000" pitchFamily="65" charset="-120"/>
                          <a:cs typeface="+mn-cs"/>
                        </a:rPr>
                        <a:t>國外研修計畫書</a:t>
                      </a:r>
                      <a:endParaRPr lang="en-US" altLang="zh-TW" sz="1550" kern="1200" dirty="0" smtClean="0">
                        <a:solidFill>
                          <a:schemeClr val="dk1"/>
                        </a:solidFill>
                        <a:latin typeface="標楷體" panose="03000509000000000000" pitchFamily="65" charset="-120"/>
                        <a:ea typeface="標楷體" panose="03000509000000000000" pitchFamily="65" charset="-120"/>
                        <a:cs typeface="+mn-cs"/>
                      </a:endParaRPr>
                    </a:p>
                  </a:txBody>
                  <a:tcPr/>
                </a:tc>
                <a:extLst>
                  <a:ext uri="{0D108BD9-81ED-4DB2-BD59-A6C34878D82A}">
                    <a16:rowId xmlns="" xmlns:a16="http://schemas.microsoft.com/office/drawing/2014/main" val="10002"/>
                  </a:ext>
                </a:extLst>
              </a:tr>
              <a:tr h="298391">
                <a:tc vMerge="1">
                  <a:txBody>
                    <a:bodyPr/>
                    <a:lstStyle/>
                    <a:p>
                      <a:endParaRPr lang="zh-TW" altLang="en-US"/>
                    </a:p>
                  </a:txBody>
                  <a:tcPr/>
                </a:tc>
                <a:tc vMerge="1">
                  <a:txBody>
                    <a:bodyPr/>
                    <a:lstStyle/>
                    <a:p>
                      <a:endParaRPr lang="zh-TW" altLang="en-US"/>
                    </a:p>
                  </a:txBody>
                  <a:tcPr/>
                </a:tc>
                <a:tc>
                  <a:txBody>
                    <a:bodyPr/>
                    <a:lstStyle/>
                    <a:p>
                      <a:pPr lvl="0">
                        <a:buNone/>
                      </a:pPr>
                      <a:r>
                        <a:rPr lang="en-US" altLang="zh-TW" sz="1550" kern="1200" dirty="0" smtClean="0">
                          <a:solidFill>
                            <a:schemeClr val="dk1"/>
                          </a:solidFill>
                          <a:latin typeface="標楷體" panose="03000509000000000000" pitchFamily="65" charset="-120"/>
                          <a:ea typeface="標楷體" panose="03000509000000000000" pitchFamily="65" charset="-120"/>
                          <a:cs typeface="+mn-cs"/>
                        </a:rPr>
                        <a:t>(3)</a:t>
                      </a:r>
                      <a:r>
                        <a:rPr lang="zh-TW" altLang="en-US" sz="1550" kern="1200" dirty="0" smtClean="0">
                          <a:solidFill>
                            <a:schemeClr val="dk1"/>
                          </a:solidFill>
                          <a:latin typeface="標楷體" panose="03000509000000000000" pitchFamily="65" charset="-120"/>
                          <a:ea typeface="標楷體" panose="03000509000000000000" pitchFamily="65" charset="-120"/>
                          <a:cs typeface="+mn-cs"/>
                        </a:rPr>
                        <a:t>身分證和學生證正反面影本 </a:t>
                      </a:r>
                      <a:endParaRPr lang="en-US" altLang="zh-TW" sz="1550" kern="1200" dirty="0" smtClean="0">
                        <a:solidFill>
                          <a:schemeClr val="dk1"/>
                        </a:solidFill>
                        <a:latin typeface="標楷體" panose="03000509000000000000" pitchFamily="65" charset="-120"/>
                        <a:ea typeface="標楷體" panose="03000509000000000000" pitchFamily="65" charset="-120"/>
                        <a:cs typeface="+mn-cs"/>
                      </a:endParaRPr>
                    </a:p>
                  </a:txBody>
                  <a:tcPr/>
                </a:tc>
                <a:extLst>
                  <a:ext uri="{0D108BD9-81ED-4DB2-BD59-A6C34878D82A}">
                    <a16:rowId xmlns="" xmlns:a16="http://schemas.microsoft.com/office/drawing/2014/main" val="10003"/>
                  </a:ext>
                </a:extLst>
              </a:tr>
              <a:tr h="513510">
                <a:tc vMerge="1">
                  <a:txBody>
                    <a:bodyPr/>
                    <a:lstStyle/>
                    <a:p>
                      <a:endParaRPr lang="zh-TW" altLang="en-US"/>
                    </a:p>
                  </a:txBody>
                  <a:tcPr/>
                </a:tc>
                <a:tc vMerge="1">
                  <a:txBody>
                    <a:bodyPr/>
                    <a:lstStyle/>
                    <a:p>
                      <a:endParaRPr lang="zh-TW" alt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1550" kern="1200" dirty="0" smtClean="0">
                          <a:solidFill>
                            <a:schemeClr val="dk1"/>
                          </a:solidFill>
                          <a:latin typeface="標楷體" panose="03000509000000000000" pitchFamily="65" charset="-120"/>
                          <a:ea typeface="標楷體" panose="03000509000000000000" pitchFamily="65" charset="-120"/>
                          <a:cs typeface="+mn-cs"/>
                        </a:rPr>
                        <a:t>(4)</a:t>
                      </a:r>
                      <a:r>
                        <a:rPr lang="zh-TW" altLang="en-US" sz="1550" kern="1200" dirty="0" smtClean="0">
                          <a:solidFill>
                            <a:schemeClr val="dk1"/>
                          </a:solidFill>
                          <a:latin typeface="標楷體" panose="03000509000000000000" pitchFamily="65" charset="-120"/>
                          <a:ea typeface="標楷體" panose="03000509000000000000" pitchFamily="65" charset="-120"/>
                          <a:cs typeface="+mn-cs"/>
                        </a:rPr>
                        <a:t>前一學年學業成績單附排名正本乙份，若為大學一年級申請，請檢附上學期成績單</a:t>
                      </a:r>
                      <a:endParaRPr lang="en-US" altLang="zh-TW" sz="1550" kern="1200" dirty="0" smtClean="0">
                        <a:solidFill>
                          <a:schemeClr val="dk1"/>
                        </a:solidFill>
                        <a:latin typeface="標楷體" panose="03000509000000000000" pitchFamily="65" charset="-120"/>
                        <a:ea typeface="標楷體" panose="03000509000000000000" pitchFamily="65" charset="-120"/>
                        <a:cs typeface="+mn-cs"/>
                      </a:endParaRPr>
                    </a:p>
                  </a:txBody>
                  <a:tcPr/>
                </a:tc>
                <a:extLst>
                  <a:ext uri="{0D108BD9-81ED-4DB2-BD59-A6C34878D82A}">
                    <a16:rowId xmlns="" xmlns:a16="http://schemas.microsoft.com/office/drawing/2014/main" val="10004"/>
                  </a:ext>
                </a:extLst>
              </a:tr>
              <a:tr h="298391">
                <a:tc vMerge="1">
                  <a:txBody>
                    <a:bodyPr/>
                    <a:lstStyle/>
                    <a:p>
                      <a:endParaRPr lang="zh-TW" altLang="en-US"/>
                    </a:p>
                  </a:txBody>
                  <a:tcPr/>
                </a:tc>
                <a:tc vMerge="1">
                  <a:txBody>
                    <a:bodyPr/>
                    <a:lstStyle/>
                    <a:p>
                      <a:endParaRPr lang="zh-TW" alt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1550" kern="1200" dirty="0" smtClean="0">
                          <a:solidFill>
                            <a:schemeClr val="dk1"/>
                          </a:solidFill>
                          <a:latin typeface="標楷體" panose="03000509000000000000" pitchFamily="65" charset="-120"/>
                          <a:ea typeface="標楷體" panose="03000509000000000000" pitchFamily="65" charset="-120"/>
                          <a:cs typeface="+mn-cs"/>
                        </a:rPr>
                        <a:t>(5)</a:t>
                      </a:r>
                      <a:r>
                        <a:rPr lang="zh-TW" altLang="en-US" sz="1550" kern="1200" dirty="0" smtClean="0">
                          <a:solidFill>
                            <a:schemeClr val="dk1"/>
                          </a:solidFill>
                          <a:latin typeface="標楷體" panose="03000509000000000000" pitchFamily="65" charset="-120"/>
                          <a:ea typeface="標楷體" panose="03000509000000000000" pitchFamily="65" charset="-120"/>
                          <a:cs typeface="+mn-cs"/>
                        </a:rPr>
                        <a:t>參加競賽、測驗等相關資料</a:t>
                      </a:r>
                      <a:endParaRPr lang="en-US" altLang="zh-TW" sz="1550" kern="1200" dirty="0" smtClean="0">
                        <a:solidFill>
                          <a:schemeClr val="dk1"/>
                        </a:solidFill>
                        <a:latin typeface="標楷體" panose="03000509000000000000" pitchFamily="65" charset="-120"/>
                        <a:ea typeface="標楷體" panose="03000509000000000000" pitchFamily="65" charset="-120"/>
                        <a:cs typeface="+mn-cs"/>
                      </a:endParaRPr>
                    </a:p>
                  </a:txBody>
                  <a:tcPr/>
                </a:tc>
                <a:extLst>
                  <a:ext uri="{0D108BD9-81ED-4DB2-BD59-A6C34878D82A}">
                    <a16:rowId xmlns="" xmlns:a16="http://schemas.microsoft.com/office/drawing/2014/main" val="10005"/>
                  </a:ext>
                </a:extLst>
              </a:tr>
              <a:tr h="513510">
                <a:tc vMerge="1">
                  <a:txBody>
                    <a:bodyPr/>
                    <a:lstStyle/>
                    <a:p>
                      <a:endParaRPr lang="zh-TW" altLang="en-US"/>
                    </a:p>
                  </a:txBody>
                  <a:tcPr/>
                </a:tc>
                <a:tc vMerge="1">
                  <a:txBody>
                    <a:bodyPr/>
                    <a:lstStyle/>
                    <a:p>
                      <a:endParaRPr lang="zh-TW" alt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1550" kern="1200" dirty="0" smtClean="0">
                          <a:solidFill>
                            <a:schemeClr val="dk1"/>
                          </a:solidFill>
                          <a:latin typeface="標楷體" panose="03000509000000000000" pitchFamily="65" charset="-120"/>
                          <a:ea typeface="標楷體" panose="03000509000000000000" pitchFamily="65" charset="-120"/>
                          <a:cs typeface="+mn-cs"/>
                        </a:rPr>
                        <a:t>(6)</a:t>
                      </a:r>
                      <a:r>
                        <a:rPr lang="zh-TW" altLang="en-US" sz="1550" kern="1200" dirty="0" smtClean="0">
                          <a:solidFill>
                            <a:schemeClr val="dk1"/>
                          </a:solidFill>
                          <a:latin typeface="標楷體" panose="03000509000000000000" pitchFamily="65" charset="-120"/>
                          <a:ea typeface="標楷體" panose="03000509000000000000" pitchFamily="65" charset="-120"/>
                          <a:cs typeface="+mn-cs"/>
                        </a:rPr>
                        <a:t>語言能力檢定證明影本</a:t>
                      </a:r>
                      <a:r>
                        <a:rPr lang="en-US" altLang="zh-TW" sz="1550" kern="1200" dirty="0" smtClean="0">
                          <a:solidFill>
                            <a:schemeClr val="dk1"/>
                          </a:solidFill>
                          <a:latin typeface="標楷體" panose="03000509000000000000" pitchFamily="65" charset="-120"/>
                          <a:ea typeface="標楷體" panose="03000509000000000000" pitchFamily="65" charset="-120"/>
                          <a:cs typeface="+mn-cs"/>
                        </a:rPr>
                        <a:t>(</a:t>
                      </a:r>
                      <a:r>
                        <a:rPr lang="zh-TW" altLang="en-US" sz="1550" kern="1200" dirty="0" smtClean="0">
                          <a:solidFill>
                            <a:schemeClr val="dk1"/>
                          </a:solidFill>
                          <a:latin typeface="標楷體" panose="03000509000000000000" pitchFamily="65" charset="-120"/>
                          <a:ea typeface="標楷體" panose="03000509000000000000" pitchFamily="65" charset="-120"/>
                          <a:cs typeface="+mn-cs"/>
                        </a:rPr>
                        <a:t>如托福、雅思、日檢、韓檢等</a:t>
                      </a:r>
                      <a:r>
                        <a:rPr lang="en-US" altLang="zh-TW" sz="1550" kern="1200" dirty="0" smtClean="0">
                          <a:solidFill>
                            <a:schemeClr val="dk1"/>
                          </a:solidFill>
                          <a:latin typeface="標楷體" panose="03000509000000000000" pitchFamily="65" charset="-120"/>
                          <a:ea typeface="標楷體" panose="03000509000000000000" pitchFamily="65" charset="-120"/>
                          <a:cs typeface="+mn-cs"/>
                        </a:rPr>
                        <a:t>)</a:t>
                      </a:r>
                    </a:p>
                  </a:txBody>
                  <a:tcPr/>
                </a:tc>
                <a:extLst>
                  <a:ext uri="{0D108BD9-81ED-4DB2-BD59-A6C34878D82A}">
                    <a16:rowId xmlns="" xmlns:a16="http://schemas.microsoft.com/office/drawing/2014/main" val="10006"/>
                  </a:ext>
                </a:extLst>
              </a:tr>
              <a:tr h="305330">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zh-TW" sz="1600" kern="1200" dirty="0" smtClean="0">
                          <a:solidFill>
                            <a:schemeClr val="dk1"/>
                          </a:solidFill>
                          <a:latin typeface="標楷體" panose="03000509000000000000" pitchFamily="65" charset="-120"/>
                          <a:ea typeface="標楷體" panose="03000509000000000000" pitchFamily="65" charset="-120"/>
                          <a:cs typeface="+mn-cs"/>
                        </a:rPr>
                        <a:t>入學許可證明</a:t>
                      </a:r>
                      <a:endParaRPr lang="en-US" altLang="zh-TW" sz="1600" kern="1200" dirty="0" smtClean="0">
                        <a:solidFill>
                          <a:schemeClr val="dk1"/>
                        </a:solidFill>
                        <a:latin typeface="標楷體" panose="03000509000000000000" pitchFamily="65" charset="-120"/>
                        <a:ea typeface="標楷體" panose="03000509000000000000" pitchFamily="65" charset="-120"/>
                        <a:cs typeface="+mn-cs"/>
                      </a:endParaRPr>
                    </a:p>
                  </a:txBody>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7"/>
                  </a:ext>
                </a:extLst>
              </a:tr>
              <a:tr h="305330">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600" dirty="0" smtClean="0">
                          <a:latin typeface="標楷體" panose="03000509000000000000" pitchFamily="65" charset="-120"/>
                          <a:ea typeface="標楷體" panose="03000509000000000000" pitchFamily="65" charset="-120"/>
                        </a:rPr>
                        <a:t>監護人同意書</a:t>
                      </a:r>
                      <a:endParaRPr lang="en-US" altLang="zh-TW" sz="1600" dirty="0" smtClean="0">
                        <a:latin typeface="標楷體" panose="03000509000000000000" pitchFamily="65" charset="-120"/>
                        <a:ea typeface="標楷體" panose="03000509000000000000" pitchFamily="65" charset="-120"/>
                      </a:endParaRPr>
                    </a:p>
                  </a:txBody>
                  <a:tcPr/>
                </a:tc>
                <a:tc hMerge="1">
                  <a:txBody>
                    <a:bodyPr/>
                    <a:lstStyle/>
                    <a:p>
                      <a:pPr lvl="0">
                        <a:buNone/>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8"/>
                  </a:ext>
                </a:extLst>
              </a:tr>
              <a:tr h="305330">
                <a:tc vMerge="1">
                  <a:txBody>
                    <a:bodyPr/>
                    <a:lstStyle/>
                    <a:p>
                      <a:endParaRPr lang="zh-TW" altLang="en-US"/>
                    </a:p>
                  </a:txBody>
                  <a:tcPr/>
                </a:tc>
                <a:tc gridSpan="2">
                  <a:txBody>
                    <a:bodyPr/>
                    <a:lstStyle/>
                    <a:p>
                      <a:pPr lvl="0" algn="ctr">
                        <a:buNone/>
                      </a:pPr>
                      <a:r>
                        <a:rPr lang="zh-TW" altLang="en-US" sz="1600" dirty="0" smtClean="0">
                          <a:latin typeface="標楷體" panose="03000509000000000000" pitchFamily="65" charset="-120"/>
                          <a:ea typeface="標楷體" panose="03000509000000000000" pitchFamily="65" charset="-120"/>
                        </a:rPr>
                        <a:t>教師推薦信乙封 </a:t>
                      </a:r>
                      <a:endParaRPr lang="en-US" altLang="zh-TW" sz="1600" dirty="0" smtClean="0">
                        <a:latin typeface="標楷體" panose="03000509000000000000" pitchFamily="65" charset="-120"/>
                        <a:ea typeface="標楷體" panose="03000509000000000000" pitchFamily="65" charset="-120"/>
                      </a:endParaRPr>
                    </a:p>
                  </a:txBody>
                  <a:tcPr/>
                </a:tc>
                <a:tc hMerge="1">
                  <a:txBody>
                    <a:bodyPr/>
                    <a:lstStyle/>
                    <a:p>
                      <a:pPr lvl="0">
                        <a:buNone/>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9"/>
                  </a:ext>
                </a:extLst>
              </a:tr>
              <a:tr h="305330">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600" dirty="0" smtClean="0">
                          <a:latin typeface="標楷體" panose="03000509000000000000" pitchFamily="65" charset="-120"/>
                          <a:ea typeface="標楷體" panose="03000509000000000000" pitchFamily="65" charset="-120"/>
                        </a:rPr>
                        <a:t>出國切結書</a:t>
                      </a:r>
                      <a:endParaRPr lang="en-US" altLang="zh-TW" sz="1600" dirty="0" smtClean="0">
                        <a:latin typeface="標楷體" panose="03000509000000000000" pitchFamily="65" charset="-120"/>
                        <a:ea typeface="標楷體" panose="03000509000000000000" pitchFamily="65" charset="-120"/>
                      </a:endParaRPr>
                    </a:p>
                  </a:txBody>
                  <a:tcPr/>
                </a:tc>
                <a:tc hMerge="1">
                  <a:txBody>
                    <a:bodyPr/>
                    <a:lstStyle/>
                    <a:p>
                      <a:pPr lvl="0">
                        <a:buNone/>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10"/>
                  </a:ext>
                </a:extLst>
              </a:tr>
              <a:tr h="305330">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600" dirty="0" smtClean="0">
                          <a:latin typeface="標楷體" panose="03000509000000000000" pitchFamily="65" charset="-120"/>
                          <a:ea typeface="標楷體" panose="03000509000000000000" pitchFamily="65" charset="-120"/>
                        </a:rPr>
                        <a:t>行政契約書</a:t>
                      </a:r>
                      <a:r>
                        <a:rPr lang="en-US" altLang="zh-TW" sz="1600" dirty="0" smtClean="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一式三份</a:t>
                      </a:r>
                      <a:r>
                        <a:rPr lang="en-US" altLang="zh-TW" sz="1600" dirty="0" smtClean="0">
                          <a:latin typeface="標楷體" panose="03000509000000000000" pitchFamily="65" charset="-120"/>
                          <a:ea typeface="標楷體" panose="03000509000000000000" pitchFamily="65" charset="-120"/>
                        </a:rPr>
                        <a:t>)</a:t>
                      </a:r>
                    </a:p>
                  </a:txBody>
                  <a:tcPr/>
                </a:tc>
                <a:tc hMerge="1">
                  <a:txBody>
                    <a:bodyPr/>
                    <a:lstStyle/>
                    <a:p>
                      <a:endParaRPr lang="zh-TW" altLang="en-US"/>
                    </a:p>
                  </a:txBody>
                  <a:tcPr/>
                </a:tc>
                <a:extLst>
                  <a:ext uri="{0D108BD9-81ED-4DB2-BD59-A6C34878D82A}">
                    <a16:rowId xmlns="" xmlns:a16="http://schemas.microsoft.com/office/drawing/2014/main" val="10011"/>
                  </a:ext>
                </a:extLst>
              </a:tr>
              <a:tr h="305330">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600" dirty="0" smtClean="0">
                          <a:latin typeface="標楷體" panose="03000509000000000000" pitchFamily="65" charset="-120"/>
                          <a:ea typeface="標楷體" panose="03000509000000000000" pitchFamily="65" charset="-120"/>
                        </a:rPr>
                        <a:t>確認文件繳交切結書</a:t>
                      </a:r>
                      <a:r>
                        <a:rPr lang="en-US" altLang="zh-TW" sz="1600" dirty="0" smtClean="0">
                          <a:latin typeface="標楷體" panose="03000509000000000000" pitchFamily="65" charset="-120"/>
                          <a:ea typeface="標楷體" panose="03000509000000000000" pitchFamily="65" charset="-120"/>
                        </a:rPr>
                        <a:t> </a:t>
                      </a:r>
                    </a:p>
                  </a:txBody>
                  <a:tcPr/>
                </a:tc>
                <a:tc hMerge="1">
                  <a:txBody>
                    <a:bodyPr/>
                    <a:lstStyle/>
                    <a:p>
                      <a:pPr lvl="0">
                        <a:buNone/>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12"/>
                  </a:ext>
                </a:extLst>
              </a:tr>
              <a:tr h="305330">
                <a:tc vMerge="1">
                  <a:txBody>
                    <a:bodyPr/>
                    <a:lstStyle/>
                    <a:p>
                      <a:pPr algn="ctr"/>
                      <a:endParaRPr lang="zh-TW" altLang="en-US" dirty="0">
                        <a:latin typeface="標楷體" panose="03000509000000000000" pitchFamily="65" charset="-120"/>
                        <a:ea typeface="標楷體" panose="03000509000000000000" pitchFamily="65" charset="-120"/>
                      </a:endParaRPr>
                    </a:p>
                  </a:txBody>
                  <a:tcPr anchor="ct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zh-TW" sz="1600" kern="1200" dirty="0" smtClean="0">
                          <a:solidFill>
                            <a:srgbClr val="FF0000"/>
                          </a:solidFill>
                          <a:latin typeface="標楷體" panose="03000509000000000000" pitchFamily="65" charset="-120"/>
                          <a:ea typeface="標楷體" panose="03000509000000000000" pitchFamily="65" charset="-120"/>
                          <a:cs typeface="+mn-cs"/>
                        </a:rPr>
                        <a:t>役男出國緩徵申請表</a:t>
                      </a:r>
                      <a:endParaRPr lang="en-US" altLang="zh-TW" sz="1600" kern="1200" dirty="0" smtClean="0">
                        <a:solidFill>
                          <a:srgbClr val="FF0000"/>
                        </a:solidFill>
                        <a:latin typeface="標楷體" panose="03000509000000000000" pitchFamily="65" charset="-120"/>
                        <a:ea typeface="標楷體" panose="03000509000000000000" pitchFamily="65" charset="-120"/>
                        <a:cs typeface="+mn-cs"/>
                      </a:endParaRPr>
                    </a:p>
                  </a:txBody>
                  <a:tcPr/>
                </a:tc>
                <a:tc hMerge="1">
                  <a:txBody>
                    <a:bodyPr/>
                    <a:lstStyle/>
                    <a:p>
                      <a:endParaRPr lang="zh-TW" altLang="en-US"/>
                    </a:p>
                  </a:txBody>
                  <a:tcPr/>
                </a:tc>
                <a:extLst>
                  <a:ext uri="{0D108BD9-81ED-4DB2-BD59-A6C34878D82A}">
                    <a16:rowId xmlns="" xmlns:a16="http://schemas.microsoft.com/office/drawing/2014/main" val="10013"/>
                  </a:ext>
                </a:extLst>
              </a:tr>
              <a:tr h="1193563">
                <a:tc>
                  <a:txBody>
                    <a:bodyPr/>
                    <a:lstStyle/>
                    <a:p>
                      <a:pPr algn="ctr"/>
                      <a:r>
                        <a:rPr lang="zh-TW" altLang="en-US" dirty="0" smtClean="0">
                          <a:latin typeface="標楷體" panose="03000509000000000000" pitchFamily="65" charset="-120"/>
                          <a:ea typeface="標楷體" panose="03000509000000000000" pitchFamily="65" charset="-120"/>
                        </a:rPr>
                        <a:t>其他文件</a:t>
                      </a:r>
                      <a:endParaRPr lang="zh-TW" altLang="en-US" dirty="0">
                        <a:latin typeface="標楷體" panose="03000509000000000000" pitchFamily="65" charset="-120"/>
                        <a:ea typeface="標楷體" panose="03000509000000000000" pitchFamily="65" charset="-120"/>
                      </a:endParaRPr>
                    </a:p>
                  </a:txBody>
                  <a:tcPr anchor="ctr"/>
                </a:tc>
                <a:tc>
                  <a:txBody>
                    <a:bodyPr/>
                    <a:lstStyle/>
                    <a:p>
                      <a:pPr algn="ctr"/>
                      <a:r>
                        <a:rPr lang="zh-TW" altLang="en-US" sz="1600" dirty="0" smtClean="0">
                          <a:latin typeface="標楷體" panose="03000509000000000000" pitchFamily="65" charset="-120"/>
                          <a:ea typeface="標楷體" panose="03000509000000000000" pitchFamily="65" charset="-120"/>
                        </a:rPr>
                        <a:t>無</a:t>
                      </a:r>
                      <a:endParaRPr lang="zh-TW" altLang="en-US" sz="1600" dirty="0">
                        <a:latin typeface="標楷體" panose="03000509000000000000" pitchFamily="65" charset="-120"/>
                        <a:ea typeface="標楷體" panose="03000509000000000000" pitchFamily="65" charset="-120"/>
                      </a:endParaRPr>
                    </a:p>
                  </a:txBody>
                  <a:tcPr anchor="ctr"/>
                </a:tc>
                <a:tc>
                  <a:txBody>
                    <a:bodyPr/>
                    <a:lstStyle/>
                    <a:p>
                      <a:pPr marL="285750" lvl="0" indent="-285750">
                        <a:buFont typeface="Wingdings" panose="05000000000000000000" pitchFamily="2" charset="2"/>
                        <a:buChar char="Ø"/>
                      </a:pPr>
                      <a:r>
                        <a:rPr lang="zh-TW" altLang="en-US" sz="1600" dirty="0" smtClean="0">
                          <a:latin typeface="標楷體" panose="03000509000000000000" pitchFamily="65" charset="-120"/>
                          <a:ea typeface="標楷體" panose="03000509000000000000" pitchFamily="65" charset="-120"/>
                        </a:rPr>
                        <a:t>戶籍謄本正本</a:t>
                      </a:r>
                      <a:r>
                        <a:rPr lang="en-US" altLang="zh-TW" sz="1600" dirty="0" smtClean="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申請日前三個月內新式戶口名簿影本或教育部認可之相關戶內人口證明文件</a:t>
                      </a:r>
                      <a:r>
                        <a:rPr lang="en-US" altLang="zh-TW" sz="1600" dirty="0" smtClean="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 </a:t>
                      </a:r>
                      <a:endParaRPr lang="en-US" altLang="zh-TW" sz="1600" dirty="0" smtClean="0">
                        <a:latin typeface="標楷體" panose="03000509000000000000" pitchFamily="65" charset="-120"/>
                        <a:ea typeface="標楷體" panose="03000509000000000000" pitchFamily="65" charset="-120"/>
                      </a:endParaRPr>
                    </a:p>
                    <a:p>
                      <a:pPr marL="285750" lvl="0" indent="-285750">
                        <a:buFont typeface="Wingdings" panose="05000000000000000000" pitchFamily="2" charset="2"/>
                        <a:buChar char="Ø"/>
                      </a:pPr>
                      <a:r>
                        <a:rPr lang="zh-TW" altLang="en-US" sz="1600" dirty="0" smtClean="0">
                          <a:latin typeface="標楷體" panose="03000509000000000000" pitchFamily="65" charset="-120"/>
                          <a:ea typeface="標楷體" panose="03000509000000000000" pitchFamily="65" charset="-120"/>
                        </a:rPr>
                        <a:t>低收入戶證明或中低收入補助證明</a:t>
                      </a:r>
                      <a:r>
                        <a:rPr lang="en-US" altLang="zh-TW" sz="1600" dirty="0" smtClean="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清寒證明教育部並不承認</a:t>
                      </a:r>
                      <a:r>
                        <a:rPr lang="en-US" altLang="zh-TW" sz="1600" dirty="0" smtClean="0">
                          <a:latin typeface="標楷體" panose="03000509000000000000" pitchFamily="65" charset="-120"/>
                          <a:ea typeface="標楷體" panose="03000509000000000000" pitchFamily="65" charset="-120"/>
                        </a:rPr>
                        <a:t>) </a:t>
                      </a:r>
                    </a:p>
                  </a:txBody>
                  <a:tcPr/>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2952452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1458" y="459511"/>
            <a:ext cx="8672512" cy="843826"/>
          </a:xfrm>
        </p:spPr>
        <p:txBody>
          <a:bodyPr>
            <a:normAutofit fontScale="90000"/>
          </a:bodyPr>
          <a:lstStyle/>
          <a:p>
            <a:r>
              <a:rPr lang="zh-TW" altLang="en-US" dirty="0" smtClean="0">
                <a:solidFill>
                  <a:schemeClr val="tx1"/>
                </a:solidFill>
                <a:latin typeface="標楷體" panose="03000509000000000000" pitchFamily="65" charset="-120"/>
                <a:ea typeface="標楷體" panose="03000509000000000000" pitchFamily="65" charset="-120"/>
              </a:rPr>
              <a:t>學海築夢／新南向學海築夢申請資格</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4" name="矩形 3"/>
          <p:cNvSpPr/>
          <p:nvPr/>
        </p:nvSpPr>
        <p:spPr>
          <a:xfrm>
            <a:off x="7743825" y="0"/>
            <a:ext cx="1400175" cy="428625"/>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NTCU</a:t>
            </a:r>
            <a:endParaRPr lang="zh-TW" altLang="en-US" dirty="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119789008"/>
              </p:ext>
            </p:extLst>
          </p:nvPr>
        </p:nvGraphicFramePr>
        <p:xfrm>
          <a:off x="208599" y="1303337"/>
          <a:ext cx="8693466" cy="5388878"/>
        </p:xfrm>
        <a:graphic>
          <a:graphicData uri="http://schemas.openxmlformats.org/drawingml/2006/table">
            <a:tbl>
              <a:tblPr firstRow="1" bandRow="1">
                <a:tableStyleId>{5C22544A-7EE6-4342-B048-85BDC9FD1C3A}</a:tableStyleId>
              </a:tblPr>
              <a:tblGrid>
                <a:gridCol w="1408516">
                  <a:extLst>
                    <a:ext uri="{9D8B030D-6E8A-4147-A177-3AD203B41FA5}">
                      <a16:colId xmlns="" xmlns:a16="http://schemas.microsoft.com/office/drawing/2014/main" val="20000"/>
                    </a:ext>
                  </a:extLst>
                </a:gridCol>
                <a:gridCol w="2523775">
                  <a:extLst>
                    <a:ext uri="{9D8B030D-6E8A-4147-A177-3AD203B41FA5}">
                      <a16:colId xmlns="" xmlns:a16="http://schemas.microsoft.com/office/drawing/2014/main" val="20001"/>
                    </a:ext>
                  </a:extLst>
                </a:gridCol>
                <a:gridCol w="1118700">
                  <a:extLst>
                    <a:ext uri="{9D8B030D-6E8A-4147-A177-3AD203B41FA5}">
                      <a16:colId xmlns="" xmlns:a16="http://schemas.microsoft.com/office/drawing/2014/main" val="20002"/>
                    </a:ext>
                  </a:extLst>
                </a:gridCol>
                <a:gridCol w="990831">
                  <a:extLst>
                    <a:ext uri="{9D8B030D-6E8A-4147-A177-3AD203B41FA5}">
                      <a16:colId xmlns="" xmlns:a16="http://schemas.microsoft.com/office/drawing/2014/main" val="20003"/>
                    </a:ext>
                  </a:extLst>
                </a:gridCol>
                <a:gridCol w="2651644">
                  <a:extLst>
                    <a:ext uri="{9D8B030D-6E8A-4147-A177-3AD203B41FA5}">
                      <a16:colId xmlns="" xmlns:a16="http://schemas.microsoft.com/office/drawing/2014/main" val="20004"/>
                    </a:ext>
                  </a:extLst>
                </a:gridCol>
              </a:tblGrid>
              <a:tr h="423620">
                <a:tc>
                  <a:txBody>
                    <a:bodyPr/>
                    <a:lstStyle/>
                    <a:p>
                      <a:endParaRPr lang="zh-TW" altLang="en-US" dirty="0">
                        <a:latin typeface="標楷體" panose="03000509000000000000" pitchFamily="65" charset="-120"/>
                        <a:ea typeface="標楷體" panose="03000509000000000000" pitchFamily="65" charset="-120"/>
                      </a:endParaRPr>
                    </a:p>
                  </a:txBody>
                  <a:tcPr/>
                </a:tc>
                <a:tc gridSpan="2">
                  <a:txBody>
                    <a:bodyPr/>
                    <a:lstStyle/>
                    <a:p>
                      <a:pPr algn="ctr"/>
                      <a:r>
                        <a:rPr lang="zh-TW" altLang="en-US" dirty="0" smtClean="0">
                          <a:latin typeface="標楷體" panose="03000509000000000000" pitchFamily="65" charset="-120"/>
                          <a:ea typeface="標楷體" panose="03000509000000000000" pitchFamily="65" charset="-120"/>
                        </a:rPr>
                        <a:t>學海築夢</a:t>
                      </a:r>
                      <a:endParaRPr lang="zh-TW" altLang="en-US" dirty="0">
                        <a:latin typeface="標楷體" panose="03000509000000000000" pitchFamily="65" charset="-120"/>
                        <a:ea typeface="標楷體" panose="03000509000000000000" pitchFamily="65" charset="-120"/>
                      </a:endParaRPr>
                    </a:p>
                  </a:txBody>
                  <a:tcPr anchor="ctr"/>
                </a:tc>
                <a:tc hMerge="1">
                  <a:txBody>
                    <a:bodyPr/>
                    <a:lstStyle/>
                    <a:p>
                      <a:endParaRPr lang="zh-TW" altLang="en-US"/>
                    </a:p>
                  </a:txBody>
                  <a:tcPr/>
                </a:tc>
                <a:tc gridSpan="2">
                  <a:txBody>
                    <a:bodyPr/>
                    <a:lstStyle/>
                    <a:p>
                      <a:pPr algn="ctr"/>
                      <a:r>
                        <a:rPr lang="zh-TW" altLang="en-US" dirty="0" smtClean="0">
                          <a:latin typeface="標楷體" panose="03000509000000000000" pitchFamily="65" charset="-120"/>
                          <a:ea typeface="標楷體" panose="03000509000000000000" pitchFamily="65" charset="-120"/>
                        </a:rPr>
                        <a:t>新南向學海築夢</a:t>
                      </a:r>
                      <a:endParaRPr lang="zh-TW" altLang="en-US" dirty="0">
                        <a:latin typeface="標楷體" panose="03000509000000000000" pitchFamily="65" charset="-120"/>
                        <a:ea typeface="標楷體" panose="03000509000000000000" pitchFamily="65" charset="-120"/>
                      </a:endParaRPr>
                    </a:p>
                  </a:txBody>
                  <a:tcPr anchor="ctr"/>
                </a:tc>
                <a:tc hMerge="1">
                  <a:txBody>
                    <a:bodyPr/>
                    <a:lstStyle/>
                    <a:p>
                      <a:endParaRPr lang="zh-TW" altLang="en-US"/>
                    </a:p>
                  </a:txBody>
                  <a:tcPr/>
                </a:tc>
                <a:extLst>
                  <a:ext uri="{0D108BD9-81ED-4DB2-BD59-A6C34878D82A}">
                    <a16:rowId xmlns="" xmlns:a16="http://schemas.microsoft.com/office/drawing/2014/main" val="10000"/>
                  </a:ext>
                </a:extLst>
              </a:tr>
              <a:tr h="2511008">
                <a:tc>
                  <a:txBody>
                    <a:bodyPr/>
                    <a:lstStyle/>
                    <a:p>
                      <a:r>
                        <a:rPr lang="zh-TW" altLang="en-US" dirty="0" smtClean="0">
                          <a:latin typeface="標楷體" panose="03000509000000000000" pitchFamily="65" charset="-120"/>
                          <a:ea typeface="標楷體" panose="03000509000000000000" pitchFamily="65" charset="-120"/>
                        </a:rPr>
                        <a:t>申請資格</a:t>
                      </a:r>
                      <a:endParaRPr lang="zh-TW" altLang="en-US" dirty="0">
                        <a:latin typeface="標楷體" panose="03000509000000000000" pitchFamily="65" charset="-120"/>
                        <a:ea typeface="標楷體" panose="03000509000000000000" pitchFamily="65" charset="-120"/>
                      </a:endParaRPr>
                    </a:p>
                  </a:txBody>
                  <a:tcPr anchor="ctr">
                    <a:solidFill>
                      <a:schemeClr val="accent1">
                        <a:lumMod val="20000"/>
                        <a:lumOff val="80000"/>
                      </a:schemeClr>
                    </a:solidFill>
                  </a:tcPr>
                </a:tc>
                <a:tc gridSpan="2">
                  <a:txBody>
                    <a:bodyPr/>
                    <a:lstStyle/>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子計畫主持人為</a:t>
                      </a:r>
                      <a:r>
                        <a:rPr lang="zh-TW" altLang="en-US" sz="1800" dirty="0" smtClean="0">
                          <a:solidFill>
                            <a:srgbClr val="FF0000"/>
                          </a:solidFill>
                          <a:latin typeface="標楷體" panose="03000509000000000000" pitchFamily="65" charset="-120"/>
                          <a:ea typeface="標楷體" panose="03000509000000000000" pitchFamily="65" charset="-120"/>
                        </a:rPr>
                        <a:t>本校專任教師</a:t>
                      </a:r>
                      <a:r>
                        <a:rPr lang="zh-TW" altLang="en-US" sz="1800" dirty="0" smtClean="0">
                          <a:latin typeface="標楷體" panose="03000509000000000000" pitchFamily="65" charset="-120"/>
                          <a:ea typeface="標楷體" panose="03000509000000000000" pitchFamily="65" charset="-120"/>
                        </a:rPr>
                        <a:t>並</a:t>
                      </a:r>
                      <a:r>
                        <a:rPr lang="zh-TW" altLang="en-US" sz="1800" dirty="0" smtClean="0">
                          <a:solidFill>
                            <a:schemeClr val="tx1"/>
                          </a:solidFill>
                          <a:latin typeface="標楷體" panose="03000509000000000000" pitchFamily="65" charset="-120"/>
                          <a:ea typeface="標楷體" panose="03000509000000000000" pitchFamily="65" charset="-120"/>
                        </a:rPr>
                        <a:t>已取得國外實習機構同意薦送學校選送學生赴該</a:t>
                      </a:r>
                      <a:r>
                        <a:rPr lang="zh-TW" altLang="en-US" sz="1800" dirty="0" smtClean="0">
                          <a:solidFill>
                            <a:srgbClr val="FF0000"/>
                          </a:solidFill>
                          <a:latin typeface="標楷體" panose="03000509000000000000" pitchFamily="65" charset="-120"/>
                          <a:ea typeface="標楷體" panose="03000509000000000000" pitchFamily="65" charset="-120"/>
                        </a:rPr>
                        <a:t>機構實習同意書或合作契約書</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具備已註冊之在學身分</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學生具備國外實習機構當地</a:t>
                      </a:r>
                      <a:r>
                        <a:rPr lang="zh-TW" altLang="en-US" sz="1800" dirty="0" smtClean="0">
                          <a:solidFill>
                            <a:srgbClr val="FF0000"/>
                          </a:solidFill>
                          <a:latin typeface="標楷體" panose="03000509000000000000" pitchFamily="65" charset="-120"/>
                          <a:ea typeface="標楷體" panose="03000509000000000000" pitchFamily="65" charset="-120"/>
                        </a:rPr>
                        <a:t>語言能力檢定證明</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有意於</a:t>
                      </a:r>
                      <a:r>
                        <a:rPr lang="en-US" altLang="zh-TW" sz="1800" b="1" dirty="0" smtClean="0">
                          <a:solidFill>
                            <a:srgbClr val="FF0000"/>
                          </a:solidFill>
                          <a:latin typeface="標楷體" panose="03000509000000000000" pitchFamily="65" charset="-120"/>
                          <a:ea typeface="標楷體" panose="03000509000000000000" pitchFamily="65" charset="-120"/>
                        </a:rPr>
                        <a:t>113</a:t>
                      </a:r>
                      <a:r>
                        <a:rPr lang="zh-TW" altLang="en-US" sz="1800" b="1" dirty="0" smtClean="0">
                          <a:solidFill>
                            <a:srgbClr val="FF0000"/>
                          </a:solidFill>
                          <a:latin typeface="標楷體" panose="03000509000000000000" pitchFamily="65" charset="-120"/>
                          <a:ea typeface="標楷體" panose="03000509000000000000" pitchFamily="65" charset="-120"/>
                        </a:rPr>
                        <a:t>年</a:t>
                      </a:r>
                      <a:r>
                        <a:rPr lang="en-US" altLang="zh-TW" sz="1800" b="1" dirty="0" smtClean="0">
                          <a:solidFill>
                            <a:srgbClr val="FF0000"/>
                          </a:solidFill>
                          <a:latin typeface="標楷體" panose="03000509000000000000" pitchFamily="65" charset="-120"/>
                          <a:ea typeface="標楷體" panose="03000509000000000000" pitchFamily="65" charset="-120"/>
                        </a:rPr>
                        <a:t>10</a:t>
                      </a:r>
                      <a:r>
                        <a:rPr lang="zh-TW" altLang="en-US" sz="1800" b="1" dirty="0" smtClean="0">
                          <a:solidFill>
                            <a:srgbClr val="FF0000"/>
                          </a:solidFill>
                          <a:latin typeface="標楷體" panose="03000509000000000000" pitchFamily="65" charset="-120"/>
                          <a:ea typeface="標楷體" panose="03000509000000000000" pitchFamily="65" charset="-120"/>
                        </a:rPr>
                        <a:t>月</a:t>
                      </a:r>
                      <a:r>
                        <a:rPr lang="en-US" altLang="zh-TW" sz="1800" b="1" dirty="0" smtClean="0">
                          <a:solidFill>
                            <a:srgbClr val="FF0000"/>
                          </a:solidFill>
                          <a:latin typeface="標楷體" panose="03000509000000000000" pitchFamily="65" charset="-120"/>
                          <a:ea typeface="標楷體" panose="03000509000000000000" pitchFamily="65" charset="-120"/>
                        </a:rPr>
                        <a:t>31</a:t>
                      </a:r>
                      <a:r>
                        <a:rPr lang="zh-TW" altLang="en-US" sz="1800" b="1" dirty="0" smtClean="0">
                          <a:solidFill>
                            <a:srgbClr val="FF0000"/>
                          </a:solidFill>
                          <a:latin typeface="標楷體" panose="03000509000000000000" pitchFamily="65" charset="-120"/>
                          <a:ea typeface="標楷體" panose="03000509000000000000" pitchFamily="65" charset="-120"/>
                        </a:rPr>
                        <a:t>日前</a:t>
                      </a:r>
                      <a:r>
                        <a:rPr lang="zh-TW" altLang="en-US" sz="1800" dirty="0" smtClean="0">
                          <a:latin typeface="標楷體" panose="03000509000000000000" pitchFamily="65" charset="-120"/>
                          <a:ea typeface="標楷體" panose="03000509000000000000" pitchFamily="65" charset="-120"/>
                        </a:rPr>
                        <a:t>出國研修者</a:t>
                      </a:r>
                      <a:endParaRPr lang="en-US" altLang="zh-TW" sz="1800" dirty="0" smtClean="0">
                        <a:latin typeface="標楷體" panose="03000509000000000000" pitchFamily="65" charset="-120"/>
                        <a:ea typeface="標楷體" panose="03000509000000000000" pitchFamily="65" charset="-120"/>
                      </a:endParaRPr>
                    </a:p>
                  </a:txBody>
                  <a:tcPr>
                    <a:lnR w="12700" cap="flat" cmpd="sng" algn="ctr">
                      <a:solidFill>
                        <a:schemeClr val="tx1"/>
                      </a:solidFill>
                      <a:prstDash val="solid"/>
                      <a:round/>
                      <a:headEnd type="none" w="med" len="med"/>
                      <a:tailEnd type="none" w="med" len="med"/>
                    </a:lnR>
                    <a:solidFill>
                      <a:schemeClr val="accent1">
                        <a:lumMod val="20000"/>
                        <a:lumOff val="80000"/>
                      </a:schemeClr>
                    </a:solidFill>
                  </a:tcPr>
                </a:tc>
                <a:tc hMerge="1">
                  <a:txBody>
                    <a:bodyPr/>
                    <a:lstStyle/>
                    <a:p>
                      <a:endParaRPr lang="zh-TW" altLang="en-US"/>
                    </a:p>
                  </a:txBody>
                  <a:tcPr/>
                </a:tc>
                <a:tc gridSpan="2">
                  <a:txBody>
                    <a:bodyPr/>
                    <a:lstStyle/>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子計畫主持人為</a:t>
                      </a:r>
                      <a:r>
                        <a:rPr lang="zh-TW" altLang="en-US" sz="1800" dirty="0" smtClean="0">
                          <a:solidFill>
                            <a:srgbClr val="FF0000"/>
                          </a:solidFill>
                          <a:latin typeface="標楷體" panose="03000509000000000000" pitchFamily="65" charset="-120"/>
                          <a:ea typeface="標楷體" panose="03000509000000000000" pitchFamily="65" charset="-120"/>
                        </a:rPr>
                        <a:t>本校專任教師</a:t>
                      </a:r>
                      <a:r>
                        <a:rPr lang="zh-TW" altLang="en-US" sz="1800" dirty="0" smtClean="0">
                          <a:latin typeface="標楷體" panose="03000509000000000000" pitchFamily="65" charset="-120"/>
                          <a:ea typeface="標楷體" panose="03000509000000000000" pitchFamily="65" charset="-120"/>
                        </a:rPr>
                        <a:t>並</a:t>
                      </a:r>
                      <a:r>
                        <a:rPr lang="zh-TW" altLang="en-US" sz="1800" dirty="0" smtClean="0">
                          <a:solidFill>
                            <a:schemeClr val="tx1"/>
                          </a:solidFill>
                          <a:latin typeface="標楷體" panose="03000509000000000000" pitchFamily="65" charset="-120"/>
                          <a:ea typeface="標楷體" panose="03000509000000000000" pitchFamily="65" charset="-120"/>
                        </a:rPr>
                        <a:t>已取得國外實習機構同意薦送學校選送學生赴該</a:t>
                      </a:r>
                      <a:r>
                        <a:rPr lang="zh-TW" altLang="en-US" sz="1800" dirty="0" smtClean="0">
                          <a:solidFill>
                            <a:srgbClr val="FF0000"/>
                          </a:solidFill>
                          <a:latin typeface="標楷體" panose="03000509000000000000" pitchFamily="65" charset="-120"/>
                          <a:ea typeface="標楷體" panose="03000509000000000000" pitchFamily="65" charset="-120"/>
                        </a:rPr>
                        <a:t>機構實習同意書或合作契約書</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具備已註冊之在學身分</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學生具備國外實習機構當地</a:t>
                      </a:r>
                      <a:r>
                        <a:rPr lang="zh-TW" altLang="en-US" sz="1800" dirty="0" smtClean="0">
                          <a:solidFill>
                            <a:srgbClr val="FF0000"/>
                          </a:solidFill>
                          <a:latin typeface="標楷體" panose="03000509000000000000" pitchFamily="65" charset="-120"/>
                          <a:ea typeface="標楷體" panose="03000509000000000000" pitchFamily="65" charset="-120"/>
                        </a:rPr>
                        <a:t>語言能力檢定證明</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有意於</a:t>
                      </a:r>
                      <a:r>
                        <a:rPr lang="en-US" altLang="zh-TW" sz="1800" b="1" dirty="0" smtClean="0">
                          <a:solidFill>
                            <a:srgbClr val="FF0000"/>
                          </a:solidFill>
                          <a:latin typeface="標楷體" panose="03000509000000000000" pitchFamily="65" charset="-120"/>
                          <a:ea typeface="標楷體" panose="03000509000000000000" pitchFamily="65" charset="-120"/>
                        </a:rPr>
                        <a:t>113</a:t>
                      </a:r>
                      <a:r>
                        <a:rPr lang="zh-TW" altLang="en-US" sz="1800" b="1" dirty="0" smtClean="0">
                          <a:solidFill>
                            <a:srgbClr val="FF0000"/>
                          </a:solidFill>
                          <a:latin typeface="標楷體" panose="03000509000000000000" pitchFamily="65" charset="-120"/>
                          <a:ea typeface="標楷體" panose="03000509000000000000" pitchFamily="65" charset="-120"/>
                        </a:rPr>
                        <a:t>年</a:t>
                      </a:r>
                      <a:r>
                        <a:rPr lang="en-US" altLang="zh-TW" sz="1800" b="1" dirty="0" smtClean="0">
                          <a:solidFill>
                            <a:srgbClr val="FF0000"/>
                          </a:solidFill>
                          <a:latin typeface="標楷體" panose="03000509000000000000" pitchFamily="65" charset="-120"/>
                          <a:ea typeface="標楷體" panose="03000509000000000000" pitchFamily="65" charset="-120"/>
                        </a:rPr>
                        <a:t>10</a:t>
                      </a:r>
                      <a:r>
                        <a:rPr lang="zh-TW" altLang="en-US" sz="1800" b="1" dirty="0" smtClean="0">
                          <a:solidFill>
                            <a:srgbClr val="FF0000"/>
                          </a:solidFill>
                          <a:latin typeface="標楷體" panose="03000509000000000000" pitchFamily="65" charset="-120"/>
                          <a:ea typeface="標楷體" panose="03000509000000000000" pitchFamily="65" charset="-120"/>
                        </a:rPr>
                        <a:t>月</a:t>
                      </a:r>
                      <a:r>
                        <a:rPr lang="en-US" altLang="zh-TW" sz="1800" b="1" dirty="0" smtClean="0">
                          <a:solidFill>
                            <a:srgbClr val="FF0000"/>
                          </a:solidFill>
                          <a:latin typeface="標楷體" panose="03000509000000000000" pitchFamily="65" charset="-120"/>
                          <a:ea typeface="標楷體" panose="03000509000000000000" pitchFamily="65" charset="-120"/>
                        </a:rPr>
                        <a:t>31</a:t>
                      </a:r>
                      <a:r>
                        <a:rPr lang="zh-TW" altLang="en-US" sz="1800" b="1" dirty="0" smtClean="0">
                          <a:solidFill>
                            <a:srgbClr val="FF0000"/>
                          </a:solidFill>
                          <a:latin typeface="標楷體" panose="03000509000000000000" pitchFamily="65" charset="-120"/>
                          <a:ea typeface="標楷體" panose="03000509000000000000" pitchFamily="65" charset="-120"/>
                        </a:rPr>
                        <a:t>日前</a:t>
                      </a:r>
                      <a:r>
                        <a:rPr lang="zh-TW" altLang="en-US" sz="1800" dirty="0" smtClean="0">
                          <a:latin typeface="標楷體" panose="03000509000000000000" pitchFamily="65" charset="-120"/>
                          <a:ea typeface="標楷體" panose="03000509000000000000" pitchFamily="65" charset="-120"/>
                        </a:rPr>
                        <a:t>出國研修者</a:t>
                      </a:r>
                      <a:endParaRPr lang="en-US" altLang="zh-TW" sz="1800" dirty="0" smtClean="0">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solidFill>
                      <a:schemeClr val="accent1">
                        <a:lumMod val="20000"/>
                        <a:lumOff val="80000"/>
                      </a:schemeClr>
                    </a:solidFill>
                  </a:tcPr>
                </a:tc>
                <a:tc hMerge="1">
                  <a:txBody>
                    <a:bodyPr/>
                    <a:lstStyle/>
                    <a:p>
                      <a:endParaRPr lang="zh-TW" altLang="en-US"/>
                    </a:p>
                  </a:txBody>
                  <a:tcPr/>
                </a:tc>
                <a:extLst>
                  <a:ext uri="{0D108BD9-81ED-4DB2-BD59-A6C34878D82A}">
                    <a16:rowId xmlns="" xmlns:a16="http://schemas.microsoft.com/office/drawing/2014/main" val="10001"/>
                  </a:ext>
                </a:extLst>
              </a:tr>
              <a:tr h="343769">
                <a:tc rowSpan="3">
                  <a:txBody>
                    <a:bodyPr/>
                    <a:lstStyle/>
                    <a:p>
                      <a:r>
                        <a:rPr lang="zh-TW" altLang="en-US" dirty="0" smtClean="0">
                          <a:latin typeface="標楷體" panose="03000509000000000000" pitchFamily="65" charset="-120"/>
                          <a:ea typeface="標楷體" panose="03000509000000000000" pitchFamily="65" charset="-120"/>
                        </a:rPr>
                        <a:t>申請方式</a:t>
                      </a:r>
                      <a:endParaRPr lang="zh-TW" altLang="en-US" dirty="0">
                        <a:latin typeface="標楷體" panose="03000509000000000000" pitchFamily="65" charset="-120"/>
                        <a:ea typeface="標楷體" panose="03000509000000000000" pitchFamily="65" charset="-120"/>
                      </a:endParaRPr>
                    </a:p>
                  </a:txBody>
                  <a:tcPr anchor="ctr"/>
                </a:tc>
                <a:tc>
                  <a:txBody>
                    <a:bodyPr/>
                    <a:lstStyle/>
                    <a:p>
                      <a:pPr marL="0" indent="0" algn="ctr">
                        <a:buFont typeface="+mj-lt"/>
                        <a:buNone/>
                      </a:pPr>
                      <a:r>
                        <a:rPr lang="zh-TW" altLang="en-US" sz="1700" kern="1200" dirty="0" smtClean="0">
                          <a:solidFill>
                            <a:schemeClr val="dk1"/>
                          </a:solidFill>
                          <a:latin typeface="標楷體" panose="03000509000000000000" pitchFamily="65" charset="-120"/>
                          <a:ea typeface="標楷體" panose="03000509000000000000" pitchFamily="65" charset="-120"/>
                          <a:cs typeface="+mn-cs"/>
                        </a:rPr>
                        <a:t>報名時間</a:t>
                      </a:r>
                      <a:endParaRPr lang="en-US" altLang="zh-TW" sz="1700" kern="1200" dirty="0" smtClean="0">
                        <a:solidFill>
                          <a:schemeClr val="dk1"/>
                        </a:solidFill>
                        <a:latin typeface="標楷體" panose="03000509000000000000" pitchFamily="65" charset="-12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marL="0" indent="0" algn="ctr">
                        <a:buFont typeface="+mj-lt"/>
                        <a:buNone/>
                      </a:pPr>
                      <a:r>
                        <a:rPr lang="zh-TW" altLang="en-US" sz="1700" kern="1200" dirty="0" smtClean="0">
                          <a:solidFill>
                            <a:schemeClr val="dk1"/>
                          </a:solidFill>
                          <a:latin typeface="標楷體" panose="03000509000000000000" pitchFamily="65" charset="-120"/>
                          <a:ea typeface="標楷體" panose="03000509000000000000" pitchFamily="65" charset="-120"/>
                          <a:cs typeface="+mn-cs"/>
                        </a:rPr>
                        <a:t>校內初審</a:t>
                      </a:r>
                      <a:endParaRPr lang="en-US" altLang="zh-TW" sz="1700" kern="1200" dirty="0" smtClean="0">
                        <a:solidFill>
                          <a:schemeClr val="dk1"/>
                        </a:solidFill>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marL="0" indent="0">
                        <a:buFont typeface="+mj-lt"/>
                        <a:buNone/>
                      </a:pP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mj-lt"/>
                        <a:buNone/>
                        <a:tabLst/>
                        <a:defRPr/>
                      </a:pPr>
                      <a:r>
                        <a:rPr lang="zh-TW" altLang="en-US" sz="1700" kern="1200" dirty="0" smtClean="0">
                          <a:solidFill>
                            <a:schemeClr val="dk1"/>
                          </a:solidFill>
                          <a:latin typeface="標楷體" panose="03000509000000000000" pitchFamily="65" charset="-120"/>
                          <a:ea typeface="標楷體" panose="03000509000000000000" pitchFamily="65" charset="-120"/>
                          <a:cs typeface="+mn-cs"/>
                        </a:rPr>
                        <a:t>教育部審核期</a:t>
                      </a:r>
                      <a:endParaRPr lang="en-US" altLang="zh-TW" sz="1700" kern="1200" dirty="0" smtClean="0">
                        <a:solidFill>
                          <a:schemeClr val="dk1"/>
                        </a:solidFill>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43769">
                <a:tc vMerge="1">
                  <a:txBody>
                    <a:bodyPr/>
                    <a:lstStyle/>
                    <a:p>
                      <a:endParaRPr lang="zh-TW" altLang="en-US"/>
                    </a:p>
                  </a:txBody>
                  <a:tcPr/>
                </a:tc>
                <a:tc>
                  <a:txBody>
                    <a:bodyPr/>
                    <a:lstStyle/>
                    <a:p>
                      <a:pPr marL="0" indent="0" algn="ctr">
                        <a:buFont typeface="+mj-lt"/>
                        <a:buNone/>
                      </a:pPr>
                      <a:r>
                        <a:rPr lang="en-US" altLang="zh-TW" sz="1700" kern="1200" dirty="0" smtClean="0">
                          <a:solidFill>
                            <a:schemeClr val="dk1"/>
                          </a:solidFill>
                          <a:latin typeface="標楷體" panose="03000509000000000000" pitchFamily="65" charset="-120"/>
                          <a:ea typeface="標楷體" panose="03000509000000000000" pitchFamily="65" charset="-120"/>
                          <a:cs typeface="+mn-cs"/>
                        </a:rPr>
                        <a:t>1/10~2/20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indent="0" algn="ctr">
                        <a:buFont typeface="+mj-lt"/>
                        <a:buNone/>
                      </a:pPr>
                      <a:r>
                        <a:rPr lang="en-US" altLang="zh-TW" sz="1700" kern="1200" dirty="0" smtClean="0">
                          <a:solidFill>
                            <a:schemeClr val="dk1"/>
                          </a:solidFill>
                          <a:latin typeface="標楷體" panose="03000509000000000000" pitchFamily="65" charset="-120"/>
                          <a:ea typeface="標楷體" panose="03000509000000000000" pitchFamily="65" charset="-120"/>
                          <a:cs typeface="+mn-cs"/>
                        </a:rPr>
                        <a:t>2/20~2/28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marL="0" marR="0" indent="0" algn="ctr" defTabSz="457200" rtl="0" eaLnBrk="1" fontAlgn="auto" latinLnBrk="0" hangingPunct="1">
                        <a:lnSpc>
                          <a:spcPct val="100000"/>
                        </a:lnSpc>
                        <a:spcBef>
                          <a:spcPts val="0"/>
                        </a:spcBef>
                        <a:spcAft>
                          <a:spcPts val="0"/>
                        </a:spcAft>
                        <a:buClrTx/>
                        <a:buSzTx/>
                        <a:buFont typeface="+mj-lt"/>
                        <a:buNone/>
                        <a:tabLst/>
                        <a:defRPr/>
                      </a:pPr>
                      <a:r>
                        <a:rPr lang="en-US" altLang="zh-TW" sz="1700" kern="1200" dirty="0" smtClean="0">
                          <a:solidFill>
                            <a:schemeClr val="dk1"/>
                          </a:solidFill>
                          <a:latin typeface="標楷體" panose="03000509000000000000" pitchFamily="65" charset="-120"/>
                          <a:ea typeface="標楷體" panose="03000509000000000000" pitchFamily="65" charset="-120"/>
                          <a:cs typeface="+mn-cs"/>
                        </a:rPr>
                        <a:t>4/1~5/31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1703898">
                <a:tc vMerge="1">
                  <a:txBody>
                    <a:bodyPr/>
                    <a:lstStyle/>
                    <a:p>
                      <a:endParaRPr lang="zh-TW" altLang="en-US"/>
                    </a:p>
                  </a:txBody>
                  <a:tcPr/>
                </a:tc>
                <a:tc gridSpan="4">
                  <a:txBody>
                    <a:bodyPr/>
                    <a:lstStyle/>
                    <a:p>
                      <a:pPr marL="342900" indent="-342900">
                        <a:buFont typeface="+mj-lt"/>
                        <a:buAutoNum type="arabicPeriod"/>
                      </a:pPr>
                      <a:r>
                        <a:rPr lang="zh-TW" altLang="en-US" sz="1800" kern="1200" dirty="0" smtClean="0">
                          <a:solidFill>
                            <a:schemeClr val="dk1"/>
                          </a:solidFill>
                          <a:latin typeface="標楷體" panose="03000509000000000000" pitchFamily="65" charset="-120"/>
                          <a:ea typeface="標楷體" panose="03000509000000000000" pitchFamily="65" charset="-120"/>
                          <a:cs typeface="+mn-cs"/>
                        </a:rPr>
                        <a:t>辦理報名請至國研處首頁下載申請表確實填妥後印出，繳交至國研處承辦人。</a:t>
                      </a: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p>
                      <a:pPr marL="342900" indent="-342900">
                        <a:buFont typeface="+mj-lt"/>
                        <a:buAutoNum type="arabicPeriod"/>
                      </a:pPr>
                      <a:r>
                        <a:rPr lang="zh-TW" altLang="en-US" dirty="0" smtClean="0">
                          <a:latin typeface="標楷體" panose="03000509000000000000" pitchFamily="65" charset="-120"/>
                          <a:ea typeface="標楷體" panose="03000509000000000000" pitchFamily="65" charset="-120"/>
                        </a:rPr>
                        <a:t>請子計畫主持人</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本校專任教師</a:t>
                      </a:r>
                      <a:r>
                        <a:rPr lang="en-US" altLang="zh-TW" dirty="0" smtClean="0">
                          <a:latin typeface="標楷體" panose="03000509000000000000" pitchFamily="65" charset="-120"/>
                          <a:ea typeface="標楷體" panose="03000509000000000000" pitchFamily="65" charset="-120"/>
                        </a:rPr>
                        <a:t>) mail</a:t>
                      </a:r>
                      <a:r>
                        <a:rPr lang="zh-TW" altLang="en-US" dirty="0" smtClean="0">
                          <a:latin typeface="標楷體" panose="03000509000000000000" pitchFamily="65" charset="-120"/>
                          <a:ea typeface="標楷體" panose="03000509000000000000" pitchFamily="65" charset="-120"/>
                        </a:rPr>
                        <a:t>向承辦人申請帳號密碼後，再至當年度學海計畫網進行線上申請並填報相關資料。</a:t>
                      </a:r>
                      <a:endParaRPr lang="en-US" altLang="zh-TW" dirty="0" smtClean="0">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dirty="0" smtClean="0">
                          <a:latin typeface="標楷體" panose="03000509000000000000" pitchFamily="65" charset="-120"/>
                          <a:ea typeface="標楷體" panose="03000509000000000000" pitchFamily="65" charset="-120"/>
                        </a:rPr>
                        <a:t>請子計畫主持人於線上填報完成後</a:t>
                      </a:r>
                      <a:r>
                        <a:rPr lang="en-US" altLang="zh-TW" dirty="0" smtClean="0">
                          <a:latin typeface="標楷體" panose="03000509000000000000" pitchFamily="65" charset="-120"/>
                          <a:ea typeface="標楷體" panose="03000509000000000000" pitchFamily="65" charset="-120"/>
                        </a:rPr>
                        <a:t>mail</a:t>
                      </a:r>
                      <a:r>
                        <a:rPr lang="zh-TW" altLang="en-US" dirty="0" smtClean="0">
                          <a:latin typeface="標楷體" panose="03000509000000000000" pitchFamily="65" charset="-120"/>
                          <a:ea typeface="標楷體" panose="03000509000000000000" pitchFamily="65" charset="-120"/>
                        </a:rPr>
                        <a:t>至承辦人進行線上確認計畫。</a:t>
                      </a:r>
                      <a:endParaRPr lang="en-US" altLang="zh-TW" dirty="0" smtClean="0">
                        <a:latin typeface="標楷體" panose="03000509000000000000" pitchFamily="65" charset="-120"/>
                        <a:ea typeface="標楷體" panose="03000509000000000000" pitchFamily="65" charset="-120"/>
                      </a:endParaRPr>
                    </a:p>
                  </a:txBody>
                  <a:tcPr>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1925184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743825" y="0"/>
            <a:ext cx="1400175" cy="428625"/>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NTCU</a:t>
            </a:r>
            <a:endParaRPr lang="zh-TW" altLang="en-US" dirty="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4208396717"/>
              </p:ext>
            </p:extLst>
          </p:nvPr>
        </p:nvGraphicFramePr>
        <p:xfrm>
          <a:off x="331470" y="494030"/>
          <a:ext cx="8618219" cy="6217263"/>
        </p:xfrm>
        <a:graphic>
          <a:graphicData uri="http://schemas.openxmlformats.org/drawingml/2006/table">
            <a:tbl>
              <a:tblPr firstRow="1" bandRow="1">
                <a:tableStyleId>{5C22544A-7EE6-4342-B048-85BDC9FD1C3A}</a:tableStyleId>
              </a:tblPr>
              <a:tblGrid>
                <a:gridCol w="1120140">
                  <a:extLst>
                    <a:ext uri="{9D8B030D-6E8A-4147-A177-3AD203B41FA5}">
                      <a16:colId xmlns="" xmlns:a16="http://schemas.microsoft.com/office/drawing/2014/main" val="20000"/>
                    </a:ext>
                  </a:extLst>
                </a:gridCol>
                <a:gridCol w="3709226">
                  <a:extLst>
                    <a:ext uri="{9D8B030D-6E8A-4147-A177-3AD203B41FA5}">
                      <a16:colId xmlns="" xmlns:a16="http://schemas.microsoft.com/office/drawing/2014/main" val="20001"/>
                    </a:ext>
                  </a:extLst>
                </a:gridCol>
                <a:gridCol w="3788853">
                  <a:extLst>
                    <a:ext uri="{9D8B030D-6E8A-4147-A177-3AD203B41FA5}">
                      <a16:colId xmlns="" xmlns:a16="http://schemas.microsoft.com/office/drawing/2014/main" val="20002"/>
                    </a:ext>
                  </a:extLst>
                </a:gridCol>
              </a:tblGrid>
              <a:tr h="426063">
                <a:tc>
                  <a:txBody>
                    <a:bodyPr/>
                    <a:lstStyle/>
                    <a:p>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dirty="0" smtClean="0">
                          <a:latin typeface="標楷體" panose="03000509000000000000" pitchFamily="65" charset="-120"/>
                          <a:ea typeface="標楷體" panose="03000509000000000000" pitchFamily="65" charset="-120"/>
                        </a:rPr>
                        <a:t>學海築夢</a:t>
                      </a:r>
                      <a:endParaRPr lang="zh-TW" altLang="en-US" dirty="0">
                        <a:latin typeface="標楷體" panose="03000509000000000000" pitchFamily="65" charset="-120"/>
                        <a:ea typeface="標楷體" panose="03000509000000000000" pitchFamily="65" charset="-12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dirty="0" smtClean="0">
                          <a:latin typeface="標楷體" panose="03000509000000000000" pitchFamily="65" charset="-120"/>
                          <a:ea typeface="標楷體" panose="03000509000000000000" pitchFamily="65" charset="-120"/>
                        </a:rPr>
                        <a:t>新南向學海築夢</a:t>
                      </a:r>
                    </a:p>
                  </a:txBody>
                  <a:tcPr anchor="ctr"/>
                </a:tc>
                <a:extLst>
                  <a:ext uri="{0D108BD9-81ED-4DB2-BD59-A6C34878D82A}">
                    <a16:rowId xmlns="" xmlns:a16="http://schemas.microsoft.com/office/drawing/2014/main" val="10000"/>
                  </a:ext>
                </a:extLst>
              </a:tr>
              <a:tr h="159429">
                <a:tc rowSpan="15">
                  <a:txBody>
                    <a:bodyPr/>
                    <a:lstStyle/>
                    <a:p>
                      <a:pPr algn="ctr"/>
                      <a:r>
                        <a:rPr lang="zh-TW" altLang="en-US" dirty="0" smtClean="0">
                          <a:latin typeface="標楷體" panose="03000509000000000000" pitchFamily="65" charset="-120"/>
                          <a:ea typeface="標楷體" panose="03000509000000000000" pitchFamily="65" charset="-120"/>
                        </a:rPr>
                        <a:t>申請文件</a:t>
                      </a:r>
                      <a:endParaRPr lang="zh-TW" altLang="en-US" dirty="0">
                        <a:latin typeface="標楷體" panose="03000509000000000000" pitchFamily="65" charset="-120"/>
                        <a:ea typeface="標楷體" panose="03000509000000000000" pitchFamily="65" charset="-120"/>
                      </a:endParaRPr>
                    </a:p>
                  </a:txBody>
                  <a:tcPr anchor="ctr"/>
                </a:tc>
                <a:tc rowSpan="6">
                  <a:txBody>
                    <a:bodyPr/>
                    <a:lstStyle/>
                    <a:p>
                      <a:pPr lvl="0" algn="ctr">
                        <a:buNone/>
                      </a:pPr>
                      <a:r>
                        <a:rPr lang="zh-TW" altLang="en-US" sz="2000" dirty="0" smtClean="0">
                          <a:latin typeface="標楷體" panose="03000509000000000000" pitchFamily="65" charset="-120"/>
                          <a:ea typeface="標楷體" panose="03000509000000000000" pitchFamily="65" charset="-120"/>
                        </a:rPr>
                        <a:t>紙本申請表</a:t>
                      </a:r>
                      <a:endParaRPr lang="en-US" altLang="zh-TW" sz="2000" dirty="0" smtClean="0">
                        <a:latin typeface="標楷體" panose="03000509000000000000" pitchFamily="65" charset="-120"/>
                        <a:ea typeface="標楷體" panose="03000509000000000000" pitchFamily="65" charset="-120"/>
                      </a:endParaRPr>
                    </a:p>
                  </a:txBody>
                  <a:tcPr anchor="ctr"/>
                </a:tc>
                <a:tc>
                  <a:txBody>
                    <a:bodyPr/>
                    <a:lstStyle/>
                    <a:p>
                      <a:pPr lvl="0">
                        <a:buNone/>
                      </a:pPr>
                      <a:r>
                        <a:rPr lang="en-US" altLang="zh-TW" sz="1600" dirty="0" smtClean="0">
                          <a:latin typeface="標楷體" panose="03000509000000000000" pitchFamily="65" charset="-120"/>
                          <a:ea typeface="標楷體" panose="03000509000000000000" pitchFamily="65" charset="-120"/>
                        </a:rPr>
                        <a:t>(1)</a:t>
                      </a:r>
                      <a:r>
                        <a:rPr lang="zh-TW" altLang="en-US" sz="1600" dirty="0" smtClean="0">
                          <a:latin typeface="標楷體" panose="03000509000000000000" pitchFamily="65" charset="-120"/>
                          <a:ea typeface="標楷體" panose="03000509000000000000" pitchFamily="65" charset="-120"/>
                        </a:rPr>
                        <a:t>個人履歷表</a:t>
                      </a:r>
                      <a:endParaRPr lang="en-US" altLang="zh-TW" sz="1600" dirty="0" smtClean="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1"/>
                  </a:ext>
                </a:extLst>
              </a:tr>
              <a:tr h="236286">
                <a:tc vMerge="1">
                  <a:txBody>
                    <a:bodyPr/>
                    <a:lstStyle/>
                    <a:p>
                      <a:endParaRPr lang="zh-TW" altLang="en-US"/>
                    </a:p>
                  </a:txBody>
                  <a:tcPr/>
                </a:tc>
                <a:tc vMerge="1">
                  <a:txBody>
                    <a:bodyPr/>
                    <a:lstStyle/>
                    <a:p>
                      <a:endParaRPr lang="zh-TW" altLang="en-US"/>
                    </a:p>
                  </a:txBody>
                  <a:tcPr/>
                </a:tc>
                <a:tc>
                  <a:txBody>
                    <a:bodyPr/>
                    <a:lstStyle/>
                    <a:p>
                      <a:pPr lvl="0">
                        <a:buNone/>
                      </a:pPr>
                      <a:r>
                        <a:rPr lang="en-US" altLang="zh-TW" sz="1600" dirty="0" smtClean="0">
                          <a:latin typeface="標楷體" panose="03000509000000000000" pitchFamily="65" charset="-120"/>
                          <a:ea typeface="標楷體" panose="03000509000000000000" pitchFamily="65" charset="-120"/>
                        </a:rPr>
                        <a:t>(2)</a:t>
                      </a:r>
                      <a:r>
                        <a:rPr lang="zh-TW" altLang="en-US" sz="1600" dirty="0" smtClean="0">
                          <a:latin typeface="標楷體" panose="03000509000000000000" pitchFamily="65" charset="-120"/>
                          <a:ea typeface="標楷體" panose="03000509000000000000" pitchFamily="65" charset="-120"/>
                        </a:rPr>
                        <a:t>國外研修計畫書</a:t>
                      </a:r>
                      <a:endParaRPr lang="en-US" altLang="zh-TW" sz="1600" dirty="0" smtClean="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2"/>
                  </a:ext>
                </a:extLst>
              </a:tr>
              <a:tr h="243906">
                <a:tc vMerge="1">
                  <a:txBody>
                    <a:bodyPr/>
                    <a:lstStyle/>
                    <a:p>
                      <a:endParaRPr lang="zh-TW" altLang="en-US"/>
                    </a:p>
                  </a:txBody>
                  <a:tcPr/>
                </a:tc>
                <a:tc vMerge="1">
                  <a:txBody>
                    <a:bodyPr/>
                    <a:lstStyle/>
                    <a:p>
                      <a:endParaRPr lang="zh-TW" altLang="en-US"/>
                    </a:p>
                  </a:txBody>
                  <a:tcPr/>
                </a:tc>
                <a:tc>
                  <a:txBody>
                    <a:bodyPr/>
                    <a:lstStyle/>
                    <a:p>
                      <a:pPr lvl="0">
                        <a:buNone/>
                      </a:pPr>
                      <a:r>
                        <a:rPr lang="en-US" altLang="zh-TW" sz="1600" dirty="0" smtClean="0">
                          <a:latin typeface="標楷體" panose="03000509000000000000" pitchFamily="65" charset="-120"/>
                          <a:ea typeface="標楷體" panose="03000509000000000000" pitchFamily="65" charset="-120"/>
                        </a:rPr>
                        <a:t>(3)</a:t>
                      </a:r>
                      <a:r>
                        <a:rPr lang="zh-TW" altLang="en-US" sz="1600" dirty="0" smtClean="0">
                          <a:latin typeface="標楷體" panose="03000509000000000000" pitchFamily="65" charset="-120"/>
                          <a:ea typeface="標楷體" panose="03000509000000000000" pitchFamily="65" charset="-120"/>
                        </a:rPr>
                        <a:t>身分證和學生證正反面影本 </a:t>
                      </a:r>
                      <a:endParaRPr lang="en-US" altLang="zh-TW" sz="1600" dirty="0" smtClean="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3"/>
                  </a:ext>
                </a:extLst>
              </a:tr>
              <a:tr h="628716">
                <a:tc vMerge="1">
                  <a:txBody>
                    <a:bodyPr/>
                    <a:lstStyle/>
                    <a:p>
                      <a:endParaRPr lang="zh-TW" altLang="en-US"/>
                    </a:p>
                  </a:txBody>
                  <a:tcPr/>
                </a:tc>
                <a:tc vMerge="1">
                  <a:txBody>
                    <a:bodyPr/>
                    <a:lstStyle/>
                    <a:p>
                      <a:endParaRPr lang="zh-TW" altLang="en-US"/>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TW" sz="1600" dirty="0" smtClean="0">
                          <a:latin typeface="標楷體" panose="03000509000000000000" pitchFamily="65" charset="-120"/>
                          <a:ea typeface="標楷體" panose="03000509000000000000" pitchFamily="65" charset="-120"/>
                        </a:rPr>
                        <a:t>(4)</a:t>
                      </a:r>
                      <a:r>
                        <a:rPr lang="zh-TW" altLang="en-US" sz="1600" dirty="0" smtClean="0">
                          <a:latin typeface="標楷體" panose="03000509000000000000" pitchFamily="65" charset="-120"/>
                          <a:ea typeface="標楷體" panose="03000509000000000000" pitchFamily="65" charset="-120"/>
                        </a:rPr>
                        <a:t>前一學年學業成績單附排名正本乙份，若為大學一年級申請，請檢附上學期成績單</a:t>
                      </a:r>
                      <a:endParaRPr lang="en-US" altLang="zh-TW" sz="1600" dirty="0" smtClean="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4"/>
                  </a:ext>
                </a:extLst>
              </a:tr>
              <a:tr h="0">
                <a:tc vMerge="1">
                  <a:txBody>
                    <a:bodyPr/>
                    <a:lstStyle/>
                    <a:p>
                      <a:endParaRPr lang="zh-TW" altLang="en-US"/>
                    </a:p>
                  </a:txBody>
                  <a:tcPr/>
                </a:tc>
                <a:tc vMerge="1">
                  <a:txBody>
                    <a:bodyPr/>
                    <a:lstStyle/>
                    <a:p>
                      <a:endParaRPr lang="zh-TW" altLang="en-US"/>
                    </a:p>
                  </a:txBody>
                  <a:tcPr/>
                </a:tc>
                <a:tc>
                  <a:txBody>
                    <a:bodyPr/>
                    <a:lstStyle/>
                    <a:p>
                      <a:pPr lvl="0">
                        <a:buNone/>
                      </a:pPr>
                      <a:r>
                        <a:rPr lang="en-US" altLang="zh-TW" sz="1600" dirty="0" smtClean="0">
                          <a:latin typeface="標楷體" panose="03000509000000000000" pitchFamily="65" charset="-120"/>
                          <a:ea typeface="標楷體" panose="03000509000000000000" pitchFamily="65" charset="-120"/>
                        </a:rPr>
                        <a:t>(5)</a:t>
                      </a:r>
                      <a:r>
                        <a:rPr lang="zh-TW" altLang="en-US" sz="1600" dirty="0" smtClean="0">
                          <a:latin typeface="標楷體" panose="03000509000000000000" pitchFamily="65" charset="-120"/>
                          <a:ea typeface="標楷體" panose="03000509000000000000" pitchFamily="65" charset="-120"/>
                        </a:rPr>
                        <a:t>參加競賽、測驗等相關資料</a:t>
                      </a:r>
                      <a:endParaRPr lang="en-US" altLang="zh-TW" sz="1600" dirty="0" smtClean="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5"/>
                  </a:ext>
                </a:extLst>
              </a:tr>
              <a:tr h="270576">
                <a:tc vMerge="1">
                  <a:txBody>
                    <a:bodyPr/>
                    <a:lstStyle/>
                    <a:p>
                      <a:endParaRPr lang="zh-TW" altLang="en-US"/>
                    </a:p>
                  </a:txBody>
                  <a:tcPr/>
                </a:tc>
                <a:tc vMerge="1">
                  <a:txBody>
                    <a:bodyPr/>
                    <a:lstStyle/>
                    <a:p>
                      <a:pPr lvl="0" algn="ctr">
                        <a:buNone/>
                      </a:pPr>
                      <a:endParaRPr lang="en-US" altLang="zh-TW" sz="2000" dirty="0" smtClean="0">
                        <a:latin typeface="標楷體" panose="03000509000000000000" pitchFamily="65" charset="-120"/>
                        <a:ea typeface="標楷體" panose="03000509000000000000" pitchFamily="65" charset="-120"/>
                      </a:endParaRPr>
                    </a:p>
                  </a:txBody>
                  <a:tcPr anchor="ctr"/>
                </a:tc>
                <a:tc>
                  <a:txBody>
                    <a:bodyPr/>
                    <a:lstStyle/>
                    <a:p>
                      <a:pPr lvl="0">
                        <a:buNone/>
                      </a:pPr>
                      <a:r>
                        <a:rPr lang="en-US" altLang="zh-TW" sz="1600" dirty="0" smtClean="0">
                          <a:latin typeface="標楷體" panose="03000509000000000000" pitchFamily="65" charset="-120"/>
                          <a:ea typeface="標楷體" panose="03000509000000000000" pitchFamily="65" charset="-120"/>
                        </a:rPr>
                        <a:t>(6)</a:t>
                      </a:r>
                      <a:r>
                        <a:rPr lang="zh-TW" altLang="zh-TW" sz="1600" kern="1200" dirty="0" smtClean="0">
                          <a:solidFill>
                            <a:schemeClr val="dk1"/>
                          </a:solidFill>
                          <a:latin typeface="標楷體" panose="03000509000000000000" pitchFamily="65" charset="-120"/>
                          <a:ea typeface="標楷體" panose="03000509000000000000" pitchFamily="65" charset="-120"/>
                          <a:cs typeface="+mn-cs"/>
                        </a:rPr>
                        <a:t>國外實習機構同意書或合作契約書</a:t>
                      </a:r>
                      <a:endParaRPr lang="en-US" altLang="zh-TW" sz="1600" kern="1200" dirty="0" smtClean="0">
                        <a:solidFill>
                          <a:schemeClr val="dk1"/>
                        </a:solidFill>
                        <a:latin typeface="標楷體" panose="03000509000000000000" pitchFamily="65" charset="-120"/>
                        <a:ea typeface="標楷體" panose="03000509000000000000" pitchFamily="65" charset="-120"/>
                        <a:cs typeface="+mn-cs"/>
                      </a:endParaRPr>
                    </a:p>
                  </a:txBody>
                  <a:tcPr/>
                </a:tc>
                <a:extLst>
                  <a:ext uri="{0D108BD9-81ED-4DB2-BD59-A6C34878D82A}">
                    <a16:rowId xmlns="" xmlns:a16="http://schemas.microsoft.com/office/drawing/2014/main" val="10006"/>
                  </a:ext>
                </a:extLst>
              </a:tr>
              <a:tr h="278152">
                <a:tc vMerge="1">
                  <a:txBody>
                    <a:bodyPr/>
                    <a:lstStyle/>
                    <a:p>
                      <a:endParaRPr lang="zh-TW" altLang="en-US"/>
                    </a:p>
                  </a:txBody>
                  <a:tcPr/>
                </a:tc>
                <a:tc>
                  <a:txBody>
                    <a:bodyPr/>
                    <a:lstStyle/>
                    <a:p>
                      <a:pPr algn="ctr"/>
                      <a:r>
                        <a:rPr lang="zh-TW" altLang="en-US" dirty="0" smtClean="0">
                          <a:solidFill>
                            <a:srgbClr val="FF0000"/>
                          </a:solidFill>
                          <a:latin typeface="標楷體" panose="03000509000000000000" pitchFamily="65" charset="-120"/>
                          <a:ea typeface="標楷體" panose="03000509000000000000" pitchFamily="65" charset="-120"/>
                        </a:rPr>
                        <a:t>學海築夢計畫書</a:t>
                      </a:r>
                      <a:endParaRPr lang="zh-TW" altLang="en-US" dirty="0">
                        <a:solidFill>
                          <a:srgbClr val="FF0000"/>
                        </a:solidFill>
                        <a:latin typeface="標楷體" panose="03000509000000000000" pitchFamily="65" charset="-120"/>
                        <a:ea typeface="標楷體" panose="03000509000000000000" pitchFamily="65" charset="-120"/>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dirty="0" smtClean="0">
                          <a:solidFill>
                            <a:srgbClr val="FF0000"/>
                          </a:solidFill>
                          <a:latin typeface="標楷體" panose="03000509000000000000" pitchFamily="65" charset="-120"/>
                          <a:ea typeface="標楷體" panose="03000509000000000000" pitchFamily="65" charset="-120"/>
                        </a:rPr>
                        <a:t>新南向學海築夢計畫書</a:t>
                      </a:r>
                    </a:p>
                  </a:txBody>
                  <a:tcPr/>
                </a:tc>
                <a:extLst>
                  <a:ext uri="{0D108BD9-81ED-4DB2-BD59-A6C34878D82A}">
                    <a16:rowId xmlns="" xmlns:a16="http://schemas.microsoft.com/office/drawing/2014/main" val="10007"/>
                  </a:ext>
                </a:extLst>
              </a:tr>
              <a:tr h="221002">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dirty="0" smtClean="0">
                          <a:latin typeface="標楷體" panose="03000509000000000000" pitchFamily="65" charset="-120"/>
                          <a:ea typeface="標楷體" panose="03000509000000000000" pitchFamily="65" charset="-120"/>
                        </a:rPr>
                        <a:t>語言能力檢定證明影本</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如托福、雅思、日檢、韓檢等</a:t>
                      </a:r>
                      <a:r>
                        <a:rPr lang="en-US" altLang="zh-TW" sz="1800" dirty="0" smtClean="0">
                          <a:latin typeface="標楷體" panose="03000509000000000000" pitchFamily="65" charset="-120"/>
                          <a:ea typeface="標楷體" panose="03000509000000000000" pitchFamily="65" charset="-120"/>
                        </a:rPr>
                        <a:t>)</a:t>
                      </a:r>
                    </a:p>
                  </a:txBody>
                  <a:tcPr/>
                </a:tc>
                <a:tc h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8"/>
                  </a:ext>
                </a:extLst>
              </a:tr>
              <a:tr h="140992">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dirty="0" smtClean="0">
                          <a:latin typeface="標楷體" panose="03000509000000000000" pitchFamily="65" charset="-120"/>
                          <a:ea typeface="標楷體" panose="03000509000000000000" pitchFamily="65" charset="-120"/>
                        </a:rPr>
                        <a:t>監護人同意書</a:t>
                      </a:r>
                      <a:endParaRPr lang="en-US" altLang="zh-TW" sz="1800" dirty="0" smtClean="0">
                        <a:latin typeface="標楷體" panose="03000509000000000000" pitchFamily="65" charset="-120"/>
                        <a:ea typeface="標楷體" panose="03000509000000000000" pitchFamily="65" charset="-120"/>
                      </a:endParaRPr>
                    </a:p>
                  </a:txBody>
                  <a:tcPr/>
                </a:tc>
                <a:tc hMerge="1">
                  <a:txBody>
                    <a:bodyPr/>
                    <a:lstStyle/>
                    <a:p>
                      <a:pPr lvl="0">
                        <a:buNone/>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9"/>
                  </a:ext>
                </a:extLst>
              </a:tr>
              <a:tr h="129562">
                <a:tc vMerge="1">
                  <a:txBody>
                    <a:bodyPr/>
                    <a:lstStyle/>
                    <a:p>
                      <a:endParaRPr lang="zh-TW" altLang="en-US"/>
                    </a:p>
                  </a:txBody>
                  <a:tcPr/>
                </a:tc>
                <a:tc gridSpan="2">
                  <a:txBody>
                    <a:bodyPr/>
                    <a:lstStyle/>
                    <a:p>
                      <a:pPr lvl="0" algn="ctr">
                        <a:buNone/>
                      </a:pPr>
                      <a:r>
                        <a:rPr lang="zh-TW" altLang="en-US" sz="1800" dirty="0" smtClean="0">
                          <a:latin typeface="標楷體" panose="03000509000000000000" pitchFamily="65" charset="-120"/>
                          <a:ea typeface="標楷體" panose="03000509000000000000" pitchFamily="65" charset="-120"/>
                        </a:rPr>
                        <a:t>教師推薦信乙封 </a:t>
                      </a:r>
                      <a:endParaRPr lang="en-US" altLang="zh-TW" sz="1800" dirty="0" smtClean="0">
                        <a:latin typeface="標楷體" panose="03000509000000000000" pitchFamily="65" charset="-120"/>
                        <a:ea typeface="標楷體" panose="03000509000000000000" pitchFamily="65" charset="-120"/>
                      </a:endParaRPr>
                    </a:p>
                  </a:txBody>
                  <a:tcPr/>
                </a:tc>
                <a:tc hMerge="1">
                  <a:txBody>
                    <a:bodyPr/>
                    <a:lstStyle/>
                    <a:p>
                      <a:pPr lvl="0">
                        <a:buNone/>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10"/>
                  </a:ext>
                </a:extLst>
              </a:tr>
              <a:tr h="118132">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dirty="0" smtClean="0">
                          <a:latin typeface="標楷體" panose="03000509000000000000" pitchFamily="65" charset="-120"/>
                          <a:ea typeface="標楷體" panose="03000509000000000000" pitchFamily="65" charset="-120"/>
                        </a:rPr>
                        <a:t>出國切結書</a:t>
                      </a:r>
                      <a:endParaRPr lang="en-US" altLang="zh-TW" sz="1800" dirty="0" smtClean="0">
                        <a:latin typeface="標楷體" panose="03000509000000000000" pitchFamily="65" charset="-120"/>
                        <a:ea typeface="標楷體" panose="03000509000000000000" pitchFamily="65" charset="-120"/>
                      </a:endParaRPr>
                    </a:p>
                  </a:txBody>
                  <a:tcPr/>
                </a:tc>
                <a:tc hMerge="1">
                  <a:txBody>
                    <a:bodyPr/>
                    <a:lstStyle/>
                    <a:p>
                      <a:pPr lvl="0">
                        <a:buNone/>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11"/>
                  </a:ext>
                </a:extLst>
              </a:tr>
              <a:tr h="198142">
                <a:tc vMerge="1">
                  <a:txBody>
                    <a:bodyPr/>
                    <a:lstStyle/>
                    <a:p>
                      <a:pPr algn="ctr"/>
                      <a:endParaRPr lang="zh-TW" altLang="en-US" dirty="0">
                        <a:latin typeface="標楷體" panose="03000509000000000000" pitchFamily="65" charset="-120"/>
                        <a:ea typeface="標楷體" panose="03000509000000000000" pitchFamily="65" charset="-120"/>
                      </a:endParaRPr>
                    </a:p>
                  </a:txBody>
                  <a:tcPr anchor="ct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dirty="0" smtClean="0">
                          <a:latin typeface="標楷體" panose="03000509000000000000" pitchFamily="65" charset="-120"/>
                          <a:ea typeface="標楷體" panose="03000509000000000000" pitchFamily="65" charset="-120"/>
                        </a:rPr>
                        <a:t>確認文件繳交切結書</a:t>
                      </a:r>
                      <a:r>
                        <a:rPr lang="en-US" altLang="zh-TW" sz="1800" dirty="0" smtClean="0">
                          <a:latin typeface="標楷體" panose="03000509000000000000" pitchFamily="65" charset="-120"/>
                          <a:ea typeface="標楷體" panose="03000509000000000000" pitchFamily="65" charset="-120"/>
                        </a:rPr>
                        <a:t> </a:t>
                      </a:r>
                    </a:p>
                  </a:txBody>
                  <a:tcPr/>
                </a:tc>
                <a:tc hMerge="1">
                  <a:txBody>
                    <a:bodyPr/>
                    <a:lstStyle/>
                    <a:p>
                      <a:pPr lvl="0">
                        <a:buNone/>
                      </a:pPr>
                      <a:endParaRPr lang="en-US" altLang="zh-TW" sz="1800" dirty="0" smtClean="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12"/>
                  </a:ext>
                </a:extLst>
              </a:tr>
              <a:tr h="0">
                <a:tc vMerge="1">
                  <a:txBody>
                    <a:bodyPr/>
                    <a:lstStyle/>
                    <a:p>
                      <a:pPr algn="ctr"/>
                      <a:endParaRPr lang="zh-TW" altLang="en-US" dirty="0">
                        <a:latin typeface="標楷體" panose="03000509000000000000" pitchFamily="65" charset="-120"/>
                        <a:ea typeface="標楷體" panose="03000509000000000000" pitchFamily="65" charset="-120"/>
                      </a:endParaRPr>
                    </a:p>
                  </a:txBody>
                  <a:tcPr anchor="ct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dirty="0" smtClean="0">
                          <a:latin typeface="標楷體" panose="03000509000000000000" pitchFamily="65" charset="-120"/>
                          <a:ea typeface="標楷體" panose="03000509000000000000" pitchFamily="65" charset="-120"/>
                        </a:rPr>
                        <a:t>計畫主持人聲明書</a:t>
                      </a:r>
                      <a:endParaRPr lang="en-US" altLang="zh-TW" sz="1800" dirty="0" smtClean="0">
                        <a:latin typeface="標楷體" panose="03000509000000000000" pitchFamily="65" charset="-120"/>
                        <a:ea typeface="標楷體" panose="03000509000000000000" pitchFamily="65" charset="-120"/>
                      </a:endParaRPr>
                    </a:p>
                  </a:txBody>
                  <a:tcPr/>
                </a:tc>
                <a:tc hMerge="1">
                  <a:txBody>
                    <a:bodyPr/>
                    <a:lstStyle/>
                    <a:p>
                      <a:endParaRPr lang="zh-TW" altLang="en-US"/>
                    </a:p>
                  </a:txBody>
                  <a:tcPr/>
                </a:tc>
                <a:extLst>
                  <a:ext uri="{0D108BD9-81ED-4DB2-BD59-A6C34878D82A}">
                    <a16:rowId xmlns="" xmlns:a16="http://schemas.microsoft.com/office/drawing/2014/main" val="10013"/>
                  </a:ext>
                </a:extLst>
              </a:tr>
              <a:tr h="0">
                <a:tc vMerge="1">
                  <a:txBody>
                    <a:bodyPr/>
                    <a:lstStyle/>
                    <a:p>
                      <a:endParaRPr lang="zh-TW" alt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en-US" sz="1800" kern="1200" dirty="0" smtClean="0">
                          <a:solidFill>
                            <a:schemeClr val="dk1"/>
                          </a:solidFill>
                          <a:latin typeface="標楷體" panose="03000509000000000000" pitchFamily="65" charset="-120"/>
                          <a:ea typeface="標楷體" panose="03000509000000000000" pitchFamily="65" charset="-120"/>
                          <a:cs typeface="+mn-cs"/>
                        </a:rPr>
                        <a:t>行政契約書</a:t>
                      </a:r>
                      <a:r>
                        <a:rPr lang="en-US" altLang="zh-TW" sz="1200" kern="1200" dirty="0" smtClean="0">
                          <a:solidFill>
                            <a:schemeClr val="dk1"/>
                          </a:solidFill>
                          <a:latin typeface="標楷體" panose="03000509000000000000" pitchFamily="65" charset="-120"/>
                          <a:ea typeface="標楷體" panose="03000509000000000000" pitchFamily="65" charset="-120"/>
                          <a:cs typeface="+mn-cs"/>
                        </a:rPr>
                        <a:t>(</a:t>
                      </a:r>
                      <a:r>
                        <a:rPr lang="zh-TW" altLang="en-US" sz="1200" kern="1200" dirty="0" smtClean="0">
                          <a:solidFill>
                            <a:schemeClr val="dk1"/>
                          </a:solidFill>
                          <a:latin typeface="標楷體" panose="03000509000000000000" pitchFamily="65" charset="-120"/>
                          <a:ea typeface="標楷體" panose="03000509000000000000" pitchFamily="65" charset="-120"/>
                          <a:cs typeface="+mn-cs"/>
                        </a:rPr>
                        <a:t>一式四份甲乙丙保證人各持一份，若有計畫主持人則多加一份</a:t>
                      </a:r>
                      <a:r>
                        <a:rPr lang="en-US" altLang="zh-TW" sz="1200" kern="1200" dirty="0" smtClean="0">
                          <a:solidFill>
                            <a:schemeClr val="dk1"/>
                          </a:solidFill>
                          <a:latin typeface="標楷體" panose="03000509000000000000" pitchFamily="65" charset="-120"/>
                          <a:ea typeface="標楷體" panose="03000509000000000000" pitchFamily="65" charset="-120"/>
                          <a:cs typeface="+mn-cs"/>
                        </a:rPr>
                        <a:t>)</a:t>
                      </a:r>
                    </a:p>
                  </a:txBody>
                  <a:tcPr/>
                </a:tc>
                <a:tc hMerge="1">
                  <a:txBody>
                    <a:bodyPr/>
                    <a:lstStyle/>
                    <a:p>
                      <a:endParaRPr lang="zh-TW" altLang="en-US"/>
                    </a:p>
                  </a:txBody>
                  <a:tcPr/>
                </a:tc>
                <a:extLst>
                  <a:ext uri="{0D108BD9-81ED-4DB2-BD59-A6C34878D82A}">
                    <a16:rowId xmlns="" xmlns:a16="http://schemas.microsoft.com/office/drawing/2014/main" val="10014"/>
                  </a:ext>
                </a:extLst>
              </a:tr>
              <a:tr h="0">
                <a:tc vMerge="1">
                  <a:txBody>
                    <a:bodyPr/>
                    <a:lstStyle/>
                    <a:p>
                      <a:pPr algn="ctr"/>
                      <a:endParaRPr lang="zh-TW" altLang="en-US" dirty="0">
                        <a:latin typeface="標楷體" panose="03000509000000000000" pitchFamily="65" charset="-120"/>
                        <a:ea typeface="標楷體" panose="03000509000000000000" pitchFamily="65" charset="-120"/>
                      </a:endParaRPr>
                    </a:p>
                  </a:txBody>
                  <a:tcPr anchor="ct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TW" altLang="zh-TW" sz="1800" kern="1200" dirty="0" smtClean="0">
                          <a:solidFill>
                            <a:schemeClr val="dk1"/>
                          </a:solidFill>
                          <a:latin typeface="標楷體" panose="03000509000000000000" pitchFamily="65" charset="-120"/>
                          <a:ea typeface="標楷體" panose="03000509000000000000" pitchFamily="65" charset="-120"/>
                          <a:cs typeface="+mn-cs"/>
                        </a:rPr>
                        <a:t>役男出國緩徵申請表</a:t>
                      </a: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txBody>
                  <a:tcPr/>
                </a:tc>
                <a:tc hMerge="1">
                  <a:txBody>
                    <a:bodyPr/>
                    <a:lstStyle/>
                    <a:p>
                      <a:endParaRPr lang="zh-TW" altLang="en-US"/>
                    </a:p>
                  </a:txBody>
                  <a:tcPr/>
                </a:tc>
                <a:extLst>
                  <a:ext uri="{0D108BD9-81ED-4DB2-BD59-A6C34878D82A}">
                    <a16:rowId xmlns="" xmlns:a16="http://schemas.microsoft.com/office/drawing/2014/main" val="10015"/>
                  </a:ext>
                </a:extLst>
              </a:tr>
            </a:tbl>
          </a:graphicData>
        </a:graphic>
      </p:graphicFrame>
    </p:spTree>
    <p:extLst>
      <p:ext uri="{BB962C8B-B14F-4D97-AF65-F5344CB8AC3E}">
        <p14:creationId xmlns:p14="http://schemas.microsoft.com/office/powerpoint/2010/main" val="17895123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921095" y="3510950"/>
            <a:ext cx="3662126" cy="1587220"/>
          </a:xfrm>
        </p:spPr>
        <p:txBody>
          <a:bodyPr/>
          <a:lstStyle/>
          <a:p>
            <a:r>
              <a:rPr kumimoji="1" lang="zh-TW" altLang="en-US" dirty="0" smtClean="0">
                <a:latin typeface="標楷體" panose="03000509000000000000" pitchFamily="65" charset="-120"/>
                <a:ea typeface="標楷體" panose="03000509000000000000" pitchFamily="65" charset="-120"/>
              </a:rPr>
              <a:t>獲獎注意事項</a:t>
            </a:r>
            <a:endParaRPr kumimoji="1" lang="en-US" altLang="zh-TW" dirty="0">
              <a:latin typeface="標楷體" panose="03000509000000000000" pitchFamily="65" charset="-120"/>
              <a:ea typeface="標楷體" panose="03000509000000000000" pitchFamily="65" charset="-120"/>
            </a:endParaRPr>
          </a:p>
        </p:txBody>
      </p:sp>
      <p:sp>
        <p:nvSpPr>
          <p:cNvPr id="3" name="子標題 2"/>
          <p:cNvSpPr>
            <a:spLocks noGrp="1"/>
          </p:cNvSpPr>
          <p:nvPr>
            <p:ph type="subTitle" idx="1"/>
          </p:nvPr>
        </p:nvSpPr>
        <p:spPr>
          <a:xfrm>
            <a:off x="5019966" y="1857853"/>
            <a:ext cx="2121611" cy="572834"/>
          </a:xfrm>
        </p:spPr>
        <p:txBody>
          <a:bodyPr/>
          <a:lstStyle/>
          <a:p>
            <a:r>
              <a:rPr lang="zh-TW" altLang="en-US" dirty="0">
                <a:solidFill>
                  <a:schemeClr val="tx1">
                    <a:lumMod val="85000"/>
                    <a:lumOff val="15000"/>
                  </a:schemeClr>
                </a:solidFill>
                <a:latin typeface="標楷體" panose="03000509000000000000" pitchFamily="65" charset="-120"/>
                <a:ea typeface="標楷體" panose="03000509000000000000" pitchFamily="65" charset="-120"/>
              </a:rPr>
              <a:t>申請資格</a:t>
            </a:r>
            <a:endParaRPr lang="en-US" altLang="zh-TW"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4" name="文字版面配置區 3"/>
          <p:cNvSpPr>
            <a:spLocks noGrp="1"/>
          </p:cNvSpPr>
          <p:nvPr>
            <p:ph type="body" sz="quarter" idx="13"/>
          </p:nvPr>
        </p:nvSpPr>
        <p:spPr/>
        <p:txBody>
          <a:bodyPr/>
          <a:lstStyle/>
          <a:p>
            <a:r>
              <a:rPr kumimoji="1" lang="en-US" altLang="zh-TW" dirty="0" smtClean="0">
                <a:latin typeface="標楷體" panose="03000509000000000000" pitchFamily="65" charset="-120"/>
                <a:ea typeface="標楷體" panose="03000509000000000000" pitchFamily="65" charset="-120"/>
              </a:rPr>
              <a:t>3</a:t>
            </a:r>
            <a:endParaRPr kumimoji="1" lang="zh-TW" altLang="en-US" dirty="0">
              <a:latin typeface="標楷體" panose="03000509000000000000" pitchFamily="65" charset="-120"/>
              <a:ea typeface="標楷體" panose="03000509000000000000" pitchFamily="65" charset="-120"/>
            </a:endParaRPr>
          </a:p>
        </p:txBody>
      </p:sp>
      <p:sp>
        <p:nvSpPr>
          <p:cNvPr id="5" name="文字版面配置區 4"/>
          <p:cNvSpPr>
            <a:spLocks noGrp="1"/>
          </p:cNvSpPr>
          <p:nvPr>
            <p:ph type="body" sz="quarter" idx="15"/>
          </p:nvPr>
        </p:nvSpPr>
        <p:spPr>
          <a:xfrm>
            <a:off x="7052291" y="5332343"/>
            <a:ext cx="1514680" cy="773265"/>
          </a:xfrm>
        </p:spPr>
        <p:txBody>
          <a:bodyPr>
            <a:normAutofit/>
          </a:bodyPr>
          <a:lstStyle/>
          <a:p>
            <a:pPr marL="0" indent="0" algn="ctr">
              <a:buNone/>
            </a:pPr>
            <a:r>
              <a:rPr lang="zh-TW" altLang="en-US" dirty="0" smtClean="0">
                <a:solidFill>
                  <a:schemeClr val="tx1"/>
                </a:solidFill>
                <a:latin typeface="標楷體" panose="03000509000000000000" pitchFamily="65" charset="-120"/>
                <a:ea typeface="標楷體" panose="03000509000000000000" pitchFamily="65" charset="-120"/>
              </a:rPr>
              <a:t>溫馨小叮嚀</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文字版面配置區 5"/>
          <p:cNvSpPr>
            <a:spLocks noGrp="1"/>
          </p:cNvSpPr>
          <p:nvPr>
            <p:ph type="body" sz="quarter" idx="21"/>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1</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7" name="文字版面配置區 6"/>
          <p:cNvSpPr>
            <a:spLocks noGrp="1"/>
          </p:cNvSpPr>
          <p:nvPr>
            <p:ph type="body" sz="quarter" idx="22"/>
          </p:nvPr>
        </p:nvSpPr>
        <p:spPr>
          <a:xfrm>
            <a:off x="7667961" y="2751549"/>
            <a:ext cx="752300" cy="628851"/>
          </a:xfrm>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5</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8" name="文字版面配置區 7"/>
          <p:cNvSpPr>
            <a:spLocks noGrp="1"/>
          </p:cNvSpPr>
          <p:nvPr>
            <p:ph type="body" sz="quarter" idx="23"/>
          </p:nvPr>
        </p:nvSpPr>
        <p:spPr>
          <a:xfrm>
            <a:off x="7401422" y="4720478"/>
            <a:ext cx="752300" cy="628851"/>
          </a:xfrm>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4</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9" name="文字版面配置區 8"/>
          <p:cNvSpPr>
            <a:spLocks noGrp="1"/>
          </p:cNvSpPr>
          <p:nvPr>
            <p:ph type="body" sz="quarter" idx="24"/>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2</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10" name="文字版面配置區 9"/>
          <p:cNvSpPr>
            <a:spLocks noGrp="1"/>
          </p:cNvSpPr>
          <p:nvPr>
            <p:ph type="body" sz="quarter" idx="25"/>
          </p:nvPr>
        </p:nvSpPr>
        <p:spPr>
          <a:xfrm>
            <a:off x="5239892" y="4201980"/>
            <a:ext cx="1584647" cy="518498"/>
          </a:xfrm>
        </p:spPr>
        <p:txBody>
          <a:bodyPr>
            <a:normAutofit/>
          </a:bodyPr>
          <a:lstStyle/>
          <a:p>
            <a:pPr marL="0" indent="0" algn="ctr">
              <a:buNone/>
            </a:pPr>
            <a:r>
              <a:rPr lang="zh-TW" altLang="en-US" dirty="0" smtClean="0">
                <a:solidFill>
                  <a:schemeClr val="tx1"/>
                </a:solidFill>
                <a:latin typeface="標楷體" panose="03000509000000000000" pitchFamily="65" charset="-120"/>
                <a:ea typeface="標楷體" panose="03000509000000000000" pitchFamily="65" charset="-120"/>
              </a:rPr>
              <a:t>學海是什麼</a:t>
            </a:r>
            <a:r>
              <a:rPr lang="en-US" altLang="zh-TW" dirty="0" smtClean="0">
                <a:solidFill>
                  <a:schemeClr val="tx1"/>
                </a:solidFill>
                <a:latin typeface="標楷體" panose="03000509000000000000" pitchFamily="65" charset="-120"/>
                <a:ea typeface="標楷體" panose="03000509000000000000" pitchFamily="65" charset="-120"/>
              </a:rPr>
              <a:t>?</a:t>
            </a:r>
            <a:endParaRPr lang="en-US" altLang="zh-TW" dirty="0">
              <a:solidFill>
                <a:schemeClr val="tx1"/>
              </a:solidFill>
              <a:latin typeface="標楷體" panose="03000509000000000000" pitchFamily="65" charset="-120"/>
              <a:ea typeface="標楷體" panose="03000509000000000000" pitchFamily="65" charset="-120"/>
            </a:endParaRPr>
          </a:p>
        </p:txBody>
      </p:sp>
      <p:sp>
        <p:nvSpPr>
          <p:cNvPr id="11" name="文字版面配置區 10"/>
          <p:cNvSpPr>
            <a:spLocks noGrp="1"/>
          </p:cNvSpPr>
          <p:nvPr>
            <p:ph type="body" sz="quarter" idx="26"/>
          </p:nvPr>
        </p:nvSpPr>
        <p:spPr>
          <a:xfrm>
            <a:off x="7401422" y="3380401"/>
            <a:ext cx="1285378" cy="687090"/>
          </a:xfrm>
        </p:spPr>
        <p:txBody>
          <a:bodyPr>
            <a:normAutofit/>
          </a:bodyPr>
          <a:lstStyle/>
          <a:p>
            <a:pPr marL="0" indent="0" algn="ctr">
              <a:buNone/>
            </a:pPr>
            <a:r>
              <a:rPr lang="zh-TW" altLang="en-US" dirty="0" smtClean="0">
                <a:solidFill>
                  <a:schemeClr val="tx1"/>
                </a:solidFill>
                <a:latin typeface="標楷體" panose="03000509000000000000" pitchFamily="65" charset="-120"/>
                <a:ea typeface="標楷體" panose="03000509000000000000" pitchFamily="65" charset="-120"/>
              </a:rPr>
              <a:t>心得分享</a:t>
            </a:r>
            <a:endParaRPr lang="zh-TW" altLang="en-US"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40384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獲獎生注意事項</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57200" y="1600200"/>
            <a:ext cx="8229600" cy="5114636"/>
          </a:xfrm>
        </p:spPr>
        <p:txBody>
          <a:bodyPr>
            <a:normAutofit fontScale="92500" lnSpcReduction="10000"/>
          </a:bodyPr>
          <a:lstStyle/>
          <a:p>
            <a:r>
              <a:rPr lang="zh-TW" altLang="en-US" sz="2800" dirty="0">
                <a:latin typeface="標楷體" panose="03000509000000000000" pitchFamily="65" charset="-120"/>
                <a:ea typeface="標楷體" panose="03000509000000000000" pitchFamily="65" charset="-120"/>
              </a:rPr>
              <a:t>獲獎</a:t>
            </a:r>
            <a:r>
              <a:rPr lang="zh-TW" altLang="en-US" sz="2800" dirty="0" smtClean="0">
                <a:latin typeface="標楷體" panose="03000509000000000000" pitchFamily="65" charset="-120"/>
                <a:ea typeface="標楷體" panose="03000509000000000000" pitchFamily="65" charset="-120"/>
              </a:rPr>
              <a:t>生至遲應於教育部核定補助計畫</a:t>
            </a:r>
            <a:r>
              <a:rPr lang="zh-TW" altLang="en-US" sz="2800" b="1" dirty="0" smtClean="0">
                <a:solidFill>
                  <a:srgbClr val="00B050"/>
                </a:solidFill>
                <a:latin typeface="標楷體" panose="03000509000000000000" pitchFamily="65" charset="-120"/>
                <a:ea typeface="標楷體" panose="03000509000000000000" pitchFamily="65" charset="-120"/>
              </a:rPr>
              <a:t>次年</a:t>
            </a:r>
            <a:r>
              <a:rPr lang="en-US" altLang="zh-TW" sz="2800" b="1" dirty="0" smtClean="0">
                <a:solidFill>
                  <a:srgbClr val="00B050"/>
                </a:solidFill>
                <a:latin typeface="標楷體" panose="03000509000000000000" pitchFamily="65" charset="-120"/>
                <a:ea typeface="標楷體" panose="03000509000000000000" pitchFamily="65" charset="-120"/>
              </a:rPr>
              <a:t>10/31</a:t>
            </a:r>
            <a:r>
              <a:rPr lang="zh-TW" altLang="en-US" sz="2800" dirty="0" smtClean="0">
                <a:latin typeface="標楷體" panose="03000509000000000000" pitchFamily="65" charset="-120"/>
                <a:ea typeface="標楷體" panose="03000509000000000000" pitchFamily="65" charset="-120"/>
              </a:rPr>
              <a:t>期間以前</a:t>
            </a:r>
            <a:r>
              <a:rPr lang="zh-TW" altLang="en-US" sz="2800" dirty="0">
                <a:latin typeface="標楷體" panose="03000509000000000000" pitchFamily="65" charset="-120"/>
                <a:ea typeface="標楷體" panose="03000509000000000000" pitchFamily="65" charset="-120"/>
              </a:rPr>
              <a:t>辦妥出國</a:t>
            </a:r>
            <a:r>
              <a:rPr lang="zh-TW" altLang="en-US" sz="2800" dirty="0" smtClean="0">
                <a:latin typeface="標楷體" panose="03000509000000000000" pitchFamily="65" charset="-120"/>
                <a:ea typeface="標楷體" panose="03000509000000000000" pitchFamily="65" charset="-120"/>
              </a:rPr>
              <a:t>手續，</a:t>
            </a:r>
            <a:r>
              <a:rPr lang="zh-TW" altLang="en-US" sz="2800" dirty="0">
                <a:latin typeface="標楷體" panose="03000509000000000000" pitchFamily="65" charset="-120"/>
                <a:ea typeface="標楷體" panose="03000509000000000000" pitchFamily="65" charset="-120"/>
              </a:rPr>
              <a:t>並啟程出國，</a:t>
            </a:r>
            <a:r>
              <a:rPr lang="zh-TW" altLang="en-US" sz="2800" dirty="0" smtClean="0">
                <a:latin typeface="標楷體" panose="03000509000000000000" pitchFamily="65" charset="-120"/>
                <a:ea typeface="標楷體" panose="03000509000000000000" pitchFamily="65" charset="-120"/>
              </a:rPr>
              <a:t>否則</a:t>
            </a:r>
            <a:r>
              <a:rPr lang="zh-TW" altLang="en-US" sz="2800" dirty="0">
                <a:latin typeface="標楷體" panose="03000509000000000000" pitchFamily="65" charset="-120"/>
                <a:ea typeface="標楷體" panose="03000509000000000000" pitchFamily="65" charset="-120"/>
              </a:rPr>
              <a:t>視同</a:t>
            </a:r>
            <a:r>
              <a:rPr lang="zh-TW" altLang="en-US" sz="2800" dirty="0" smtClean="0">
                <a:latin typeface="標楷體" panose="03000509000000000000" pitchFamily="65" charset="-120"/>
                <a:ea typeface="標楷體" panose="03000509000000000000" pitchFamily="65" charset="-120"/>
              </a:rPr>
              <a:t>放棄。</a:t>
            </a:r>
            <a:endParaRPr lang="en-US" altLang="zh-TW" sz="2800" dirty="0">
              <a:latin typeface="標楷體" panose="03000509000000000000" pitchFamily="65" charset="-120"/>
              <a:ea typeface="標楷體" panose="03000509000000000000" pitchFamily="65" charset="-120"/>
            </a:endParaRPr>
          </a:p>
          <a:p>
            <a:r>
              <a:rPr lang="zh-TW" altLang="zh-TW" sz="2800" dirty="0">
                <a:latin typeface="標楷體" panose="03000509000000000000" pitchFamily="65" charset="-120"/>
                <a:ea typeface="標楷體" panose="03000509000000000000" pitchFamily="65" charset="-120"/>
              </a:rPr>
              <a:t>獲本要點補助經費出國之選送</a:t>
            </a:r>
            <a:r>
              <a:rPr lang="zh-TW" altLang="zh-TW" sz="2800" dirty="0" smtClean="0">
                <a:latin typeface="標楷體" panose="03000509000000000000" pitchFamily="65" charset="-120"/>
                <a:ea typeface="標楷體" panose="03000509000000000000" pitchFamily="65" charset="-120"/>
              </a:rPr>
              <a:t>生</a:t>
            </a:r>
            <a:r>
              <a:rPr lang="zh-TW" altLang="en-US" sz="2800" dirty="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不</a:t>
            </a:r>
            <a:r>
              <a:rPr lang="zh-TW" altLang="zh-TW" sz="2800" dirty="0" smtClean="0">
                <a:latin typeface="標楷體" panose="03000509000000000000" pitchFamily="65" charset="-120"/>
                <a:ea typeface="標楷體" panose="03000509000000000000" pitchFamily="65" charset="-120"/>
              </a:rPr>
              <a:t>得</a:t>
            </a:r>
            <a:r>
              <a:rPr lang="zh-TW" altLang="zh-TW" sz="2800" dirty="0">
                <a:latin typeface="標楷體" panose="03000509000000000000" pitchFamily="65" charset="-120"/>
                <a:ea typeface="標楷體" panose="03000509000000000000" pitchFamily="65" charset="-120"/>
              </a:rPr>
              <a:t>同時</a:t>
            </a:r>
            <a:r>
              <a:rPr lang="zh-TW" altLang="en-US" sz="2800" dirty="0">
                <a:latin typeface="標楷體" panose="03000509000000000000" pitchFamily="65" charset="-120"/>
                <a:ea typeface="標楷體" panose="03000509000000000000" pitchFamily="65" charset="-120"/>
              </a:rPr>
              <a:t>領</a:t>
            </a:r>
            <a:r>
              <a:rPr lang="zh-TW" altLang="zh-TW" sz="2800" dirty="0">
                <a:latin typeface="標楷體" panose="03000509000000000000" pitchFamily="65" charset="-120"/>
                <a:ea typeface="標楷體" panose="03000509000000000000" pitchFamily="65" charset="-120"/>
              </a:rPr>
              <a:t>取我國政府提供之其他出國</a:t>
            </a:r>
            <a:r>
              <a:rPr lang="zh-TW" altLang="zh-TW" sz="2800" dirty="0" smtClean="0">
                <a:latin typeface="標楷體" panose="03000509000000000000" pitchFamily="65" charset="-120"/>
                <a:ea typeface="標楷體" panose="03000509000000000000" pitchFamily="65" charset="-120"/>
              </a:rPr>
              <a:t>補助</a:t>
            </a:r>
            <a:r>
              <a:rPr lang="zh-TW" altLang="en-US" sz="2800" dirty="0" smtClean="0">
                <a:latin typeface="標楷體" panose="03000509000000000000" pitchFamily="65" charset="-120"/>
                <a:ea typeface="標楷體" panose="03000509000000000000" pitchFamily="65" charset="-120"/>
              </a:rPr>
              <a:t>。</a:t>
            </a:r>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獲獎</a:t>
            </a:r>
            <a:r>
              <a:rPr lang="zh-TW" altLang="zh-TW" sz="2800" dirty="0">
                <a:latin typeface="標楷體" panose="03000509000000000000" pitchFamily="65" charset="-120"/>
                <a:ea typeface="標楷體" panose="03000509000000000000" pitchFamily="65" charset="-120"/>
              </a:rPr>
              <a:t>生應於確定出國研修</a:t>
            </a:r>
            <a:r>
              <a:rPr lang="zh-TW" altLang="zh-TW" sz="2800" dirty="0" smtClean="0">
                <a:latin typeface="標楷體" panose="03000509000000000000" pitchFamily="65" charset="-120"/>
                <a:ea typeface="標楷體" panose="03000509000000000000" pitchFamily="65" charset="-120"/>
              </a:rPr>
              <a:t>前</a:t>
            </a:r>
            <a:r>
              <a:rPr lang="zh-TW" altLang="en-US" sz="2800" dirty="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與</a:t>
            </a:r>
            <a:r>
              <a:rPr lang="zh-TW" altLang="zh-TW" sz="2800" dirty="0">
                <a:latin typeface="標楷體" panose="03000509000000000000" pitchFamily="65" charset="-120"/>
                <a:ea typeface="標楷體" panose="03000509000000000000" pitchFamily="65" charset="-120"/>
              </a:rPr>
              <a:t>薦送學校簽訂行政契約</a:t>
            </a:r>
            <a:r>
              <a:rPr lang="zh-TW" altLang="zh-TW" sz="2800" dirty="0" smtClean="0">
                <a:latin typeface="標楷體" panose="03000509000000000000" pitchFamily="65" charset="-120"/>
                <a:ea typeface="標楷體" panose="03000509000000000000" pitchFamily="65" charset="-120"/>
              </a:rPr>
              <a:t>書</a:t>
            </a:r>
            <a:r>
              <a:rPr lang="zh-TW" altLang="en-US" sz="2800" dirty="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如</a:t>
            </a:r>
            <a:r>
              <a:rPr lang="zh-TW" altLang="zh-TW" sz="2800" dirty="0">
                <a:latin typeface="標楷體" panose="03000509000000000000" pitchFamily="65" charset="-120"/>
                <a:ea typeface="標楷體" panose="03000509000000000000" pitchFamily="65" charset="-120"/>
              </a:rPr>
              <a:t>未簽訂</a:t>
            </a:r>
            <a:r>
              <a:rPr lang="zh-TW" altLang="zh-TW" sz="2800" b="1" dirty="0">
                <a:solidFill>
                  <a:srgbClr val="FF0000"/>
                </a:solidFill>
                <a:latin typeface="標楷體" panose="03000509000000000000" pitchFamily="65" charset="-120"/>
                <a:ea typeface="標楷體" panose="03000509000000000000" pitchFamily="65" charset="-120"/>
              </a:rPr>
              <a:t>行政契約</a:t>
            </a:r>
            <a:r>
              <a:rPr lang="zh-TW" altLang="zh-TW" sz="2800" b="1" dirty="0" smtClean="0">
                <a:solidFill>
                  <a:srgbClr val="FF0000"/>
                </a:solidFill>
                <a:latin typeface="標楷體" panose="03000509000000000000" pitchFamily="65" charset="-120"/>
                <a:ea typeface="標楷體" panose="03000509000000000000" pitchFamily="65" charset="-120"/>
              </a:rPr>
              <a:t>書</a:t>
            </a:r>
            <a:r>
              <a:rPr lang="zh-TW" altLang="en-US" sz="2800" dirty="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則</a:t>
            </a:r>
            <a:r>
              <a:rPr lang="zh-TW" altLang="zh-TW" sz="2800" dirty="0">
                <a:latin typeface="標楷體" panose="03000509000000000000" pitchFamily="65" charset="-120"/>
                <a:ea typeface="標楷體" panose="03000509000000000000" pitchFamily="65" charset="-120"/>
              </a:rPr>
              <a:t>無法領取補助</a:t>
            </a:r>
            <a:r>
              <a:rPr lang="zh-TW" altLang="zh-TW" sz="2800" dirty="0" smtClean="0">
                <a:latin typeface="標楷體" panose="03000509000000000000" pitchFamily="65" charset="-120"/>
                <a:ea typeface="標楷體" panose="03000509000000000000" pitchFamily="65" charset="-120"/>
              </a:rPr>
              <a:t>款</a:t>
            </a:r>
            <a:r>
              <a:rPr lang="zh-TW" altLang="en-US" sz="2800" dirty="0" smtClean="0">
                <a:latin typeface="標楷體" panose="03000509000000000000" pitchFamily="65" charset="-120"/>
                <a:ea typeface="標楷體" panose="03000509000000000000" pitchFamily="65" charset="-120"/>
              </a:rPr>
              <a:t>。</a:t>
            </a:r>
            <a:endParaRPr lang="en-US" altLang="zh-TW" sz="2800" dirty="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獲獎</a:t>
            </a:r>
            <a:r>
              <a:rPr lang="zh-TW" altLang="zh-TW" sz="2800" dirty="0" smtClean="0">
                <a:latin typeface="標楷體" panose="03000509000000000000" pitchFamily="65" charset="-120"/>
                <a:ea typeface="標楷體" panose="03000509000000000000" pitchFamily="65" charset="-120"/>
              </a:rPr>
              <a:t>生於赴國外大專校院研修期間</a:t>
            </a:r>
            <a:r>
              <a:rPr lang="zh-TW" altLang="zh-TW" sz="2800" dirty="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應保有薦送學校學籍（未休學）</a:t>
            </a:r>
            <a:r>
              <a:rPr lang="zh-TW" altLang="zh-TW" sz="2800" dirty="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且在國外不得辦理休學</a:t>
            </a:r>
            <a:r>
              <a:rPr lang="zh-TW" altLang="zh-TW" sz="2800" dirty="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研修結束後</a:t>
            </a:r>
            <a:r>
              <a:rPr lang="zh-TW" altLang="zh-TW" sz="2800" dirty="0">
                <a:latin typeface="標楷體" panose="03000509000000000000" pitchFamily="65" charset="-120"/>
                <a:ea typeface="標楷體" panose="03000509000000000000" pitchFamily="65" charset="-120"/>
              </a:rPr>
              <a:t>，</a:t>
            </a:r>
            <a:r>
              <a:rPr lang="zh-TW" altLang="zh-TW" sz="2800" dirty="0" smtClean="0">
                <a:latin typeface="標楷體" panose="03000509000000000000" pitchFamily="65" charset="-120"/>
                <a:ea typeface="標楷體" panose="03000509000000000000" pitchFamily="65" charset="-120"/>
              </a:rPr>
              <a:t>應返回原薦送學校報到</a:t>
            </a:r>
            <a:r>
              <a:rPr lang="zh-TW" altLang="en-US"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選送生自教育部核定補助公告日起，在國外就讀期間</a:t>
            </a:r>
            <a:r>
              <a:rPr lang="zh-TW" altLang="en-US" sz="2800" dirty="0">
                <a:solidFill>
                  <a:srgbClr val="FF0000"/>
                </a:solidFill>
                <a:latin typeface="標楷體" panose="03000509000000000000" pitchFamily="65" charset="-120"/>
                <a:ea typeface="標楷體" panose="03000509000000000000" pitchFamily="65" charset="-120"/>
              </a:rPr>
              <a:t>未滿一學期</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學季</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，不得領取本補助款，已領取者應全數償還</a:t>
            </a:r>
            <a:r>
              <a:rPr lang="zh-TW" altLang="en-US" sz="2800" dirty="0">
                <a:latin typeface="標楷體" panose="03000509000000000000" pitchFamily="65" charset="-120"/>
                <a:ea typeface="標楷體" panose="03000509000000000000" pitchFamily="65" charset="-120"/>
              </a:rPr>
              <a:t>，由薦送學校依行政契約書規定負責追償已領補助款，並繳還教育部。</a:t>
            </a:r>
            <a:endParaRPr lang="en-US" altLang="zh-TW" sz="2800" dirty="0">
              <a:latin typeface="標楷體" panose="03000509000000000000" pitchFamily="65" charset="-120"/>
              <a:ea typeface="標楷體" panose="03000509000000000000" pitchFamily="65" charset="-120"/>
            </a:endParaRPr>
          </a:p>
          <a:p>
            <a:endParaRPr lang="en-US" altLang="zh-TW" sz="2600" dirty="0" smtClean="0">
              <a:latin typeface="標楷體" panose="03000509000000000000" pitchFamily="65" charset="-120"/>
              <a:ea typeface="標楷體" panose="03000509000000000000" pitchFamily="65" charset="-120"/>
            </a:endParaRPr>
          </a:p>
          <a:p>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7743825" y="0"/>
            <a:ext cx="1400175" cy="428625"/>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NTCU</a:t>
            </a:r>
            <a:endParaRPr lang="zh-TW" altLang="en-US" dirty="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677569" y="3657434"/>
            <a:ext cx="3662126" cy="1360020"/>
          </a:xfrm>
        </p:spPr>
        <p:txBody>
          <a:bodyPr>
            <a:normAutofit/>
          </a:bodyPr>
          <a:lstStyle/>
          <a:p>
            <a:r>
              <a:rPr kumimoji="1" lang="zh-TW" altLang="en-US" dirty="0" smtClean="0">
                <a:latin typeface="標楷體" panose="03000509000000000000" pitchFamily="65" charset="-120"/>
                <a:ea typeface="標楷體" panose="03000509000000000000" pitchFamily="65" charset="-120"/>
              </a:rPr>
              <a:t>溫馨小叮嚀</a:t>
            </a:r>
            <a:endParaRPr kumimoji="1" lang="zh-TW" altLang="en-US" dirty="0">
              <a:latin typeface="標楷體" panose="03000509000000000000" pitchFamily="65" charset="-120"/>
              <a:ea typeface="標楷體" panose="03000509000000000000" pitchFamily="65" charset="-120"/>
            </a:endParaRPr>
          </a:p>
        </p:txBody>
      </p:sp>
      <p:sp>
        <p:nvSpPr>
          <p:cNvPr id="3" name="子標題 2"/>
          <p:cNvSpPr>
            <a:spLocks noGrp="1"/>
          </p:cNvSpPr>
          <p:nvPr>
            <p:ph type="subTitle" idx="1"/>
          </p:nvPr>
        </p:nvSpPr>
        <p:spPr>
          <a:xfrm>
            <a:off x="3639749" y="1225771"/>
            <a:ext cx="1854409" cy="417834"/>
          </a:xfrm>
        </p:spPr>
        <p:txBody>
          <a:bodyPr>
            <a:normAutofit/>
          </a:bodyPr>
          <a:lstStyle/>
          <a:p>
            <a:pPr marL="0" indent="0" algn="ctr">
              <a:buNone/>
            </a:pPr>
            <a:r>
              <a:rPr lang="zh-TW" altLang="en-US" sz="1800" dirty="0">
                <a:solidFill>
                  <a:schemeClr val="tx1">
                    <a:lumMod val="85000"/>
                    <a:lumOff val="15000"/>
                  </a:schemeClr>
                </a:solidFill>
                <a:latin typeface="標楷體" panose="03000509000000000000" pitchFamily="65" charset="-120"/>
                <a:ea typeface="標楷體" panose="03000509000000000000" pitchFamily="65" charset="-120"/>
              </a:rPr>
              <a:t>申請資格</a:t>
            </a:r>
            <a:endParaRPr lang="en-US" altLang="zh-TW" sz="1800"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4" name="文字版面配置區 3"/>
          <p:cNvSpPr>
            <a:spLocks noGrp="1"/>
          </p:cNvSpPr>
          <p:nvPr>
            <p:ph type="body" sz="quarter" idx="13"/>
          </p:nvPr>
        </p:nvSpPr>
        <p:spPr>
          <a:xfrm>
            <a:off x="5737233" y="2625900"/>
            <a:ext cx="1416050" cy="1016788"/>
          </a:xfrm>
        </p:spPr>
        <p:txBody>
          <a:bodyPr/>
          <a:lstStyle/>
          <a:p>
            <a:r>
              <a:rPr kumimoji="1" lang="en-US" altLang="zh-TW" dirty="0" smtClean="0">
                <a:latin typeface="標楷體" panose="03000509000000000000" pitchFamily="65" charset="-120"/>
                <a:ea typeface="標楷體" panose="03000509000000000000" pitchFamily="65" charset="-120"/>
              </a:rPr>
              <a:t>4</a:t>
            </a:r>
            <a:endParaRPr kumimoji="1" lang="zh-TW" altLang="en-US" dirty="0">
              <a:latin typeface="標楷體" panose="03000509000000000000" pitchFamily="65" charset="-120"/>
              <a:ea typeface="標楷體" panose="03000509000000000000" pitchFamily="65" charset="-120"/>
            </a:endParaRPr>
          </a:p>
        </p:txBody>
      </p:sp>
      <p:sp>
        <p:nvSpPr>
          <p:cNvPr id="5" name="文字版面配置區 4"/>
          <p:cNvSpPr>
            <a:spLocks noGrp="1"/>
          </p:cNvSpPr>
          <p:nvPr>
            <p:ph type="body" sz="quarter" idx="15"/>
          </p:nvPr>
        </p:nvSpPr>
        <p:spPr>
          <a:xfrm>
            <a:off x="1495028" y="3013744"/>
            <a:ext cx="2387796" cy="1013133"/>
          </a:xfrm>
        </p:spPr>
        <p:txBody>
          <a:bodyPr>
            <a:normAutofit/>
          </a:bodyPr>
          <a:lstStyle/>
          <a:p>
            <a:r>
              <a:rPr lang="zh-TW" altLang="en-US" dirty="0" smtClean="0">
                <a:solidFill>
                  <a:schemeClr val="tx1"/>
                </a:solidFill>
                <a:latin typeface="標楷體" panose="03000509000000000000" pitchFamily="65" charset="-120"/>
                <a:ea typeface="標楷體" panose="03000509000000000000" pitchFamily="65" charset="-120"/>
              </a:rPr>
              <a:t>心得分享</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文字版面配置區 5"/>
          <p:cNvSpPr>
            <a:spLocks noGrp="1"/>
          </p:cNvSpPr>
          <p:nvPr>
            <p:ph type="body" sz="quarter" idx="23"/>
          </p:nvPr>
        </p:nvSpPr>
        <p:spPr>
          <a:xfrm>
            <a:off x="2312776" y="2384893"/>
            <a:ext cx="752300" cy="628851"/>
          </a:xfrm>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5</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7" name="文字版面配置區 6"/>
          <p:cNvSpPr>
            <a:spLocks noGrp="1"/>
          </p:cNvSpPr>
          <p:nvPr>
            <p:ph type="body" sz="quarter" idx="24"/>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2</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8" name="文字版面配置區 7"/>
          <p:cNvSpPr>
            <a:spLocks noGrp="1"/>
          </p:cNvSpPr>
          <p:nvPr>
            <p:ph type="body" sz="quarter" idx="25"/>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1</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9" name="文字版面配置區 8"/>
          <p:cNvSpPr>
            <a:spLocks noGrp="1"/>
          </p:cNvSpPr>
          <p:nvPr>
            <p:ph type="body" sz="quarter" idx="26"/>
          </p:nvPr>
        </p:nvSpPr>
        <p:spPr/>
        <p:txBody>
          <a:bodyPr>
            <a:normAutofit/>
          </a:bodyPr>
          <a:lstStyle/>
          <a:p>
            <a:pPr marL="0" indent="0" algn="ctr">
              <a:buNone/>
            </a:pPr>
            <a:r>
              <a:rPr lang="zh-TW" altLang="en-US" dirty="0" smtClean="0">
                <a:solidFill>
                  <a:schemeClr val="tx1"/>
                </a:solidFill>
                <a:latin typeface="標楷體" panose="03000509000000000000" pitchFamily="65" charset="-120"/>
                <a:ea typeface="標楷體" panose="03000509000000000000" pitchFamily="65" charset="-120"/>
              </a:rPr>
              <a:t>學海是什麼</a:t>
            </a:r>
            <a:r>
              <a:rPr lang="en-US" altLang="zh-TW" dirty="0" smtClean="0">
                <a:solidFill>
                  <a:schemeClr val="tx1"/>
                </a:solidFill>
                <a:latin typeface="標楷體" panose="03000509000000000000" pitchFamily="65" charset="-120"/>
                <a:ea typeface="標楷體" panose="03000509000000000000" pitchFamily="65" charset="-120"/>
              </a:rPr>
              <a:t>?</a:t>
            </a:r>
            <a:endParaRPr lang="en-US" altLang="zh-TW" dirty="0">
              <a:solidFill>
                <a:schemeClr val="tx1"/>
              </a:solidFill>
              <a:latin typeface="標楷體" panose="03000509000000000000" pitchFamily="65" charset="-120"/>
              <a:ea typeface="標楷體" panose="03000509000000000000" pitchFamily="65" charset="-120"/>
            </a:endParaRPr>
          </a:p>
        </p:txBody>
      </p:sp>
      <p:sp>
        <p:nvSpPr>
          <p:cNvPr id="10" name="文字版面配置區 9"/>
          <p:cNvSpPr>
            <a:spLocks noGrp="1"/>
          </p:cNvSpPr>
          <p:nvPr>
            <p:ph type="body" sz="quarter" idx="27"/>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3</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11" name="文字版面配置區 10"/>
          <p:cNvSpPr>
            <a:spLocks noGrp="1"/>
          </p:cNvSpPr>
          <p:nvPr>
            <p:ph type="body" sz="quarter" idx="28"/>
          </p:nvPr>
        </p:nvSpPr>
        <p:spPr>
          <a:xfrm>
            <a:off x="2834640" y="5639502"/>
            <a:ext cx="1714500" cy="678371"/>
          </a:xfrm>
        </p:spPr>
        <p:txBody>
          <a:bodyPr>
            <a:normAutofit/>
          </a:bodyPr>
          <a:lstStyle/>
          <a:p>
            <a:pPr marL="0" indent="0" algn="ctr">
              <a:buNone/>
            </a:pPr>
            <a:r>
              <a:rPr lang="zh-TW" altLang="en-US" dirty="0">
                <a:solidFill>
                  <a:schemeClr val="tx1"/>
                </a:solidFill>
                <a:latin typeface="標楷體" panose="03000509000000000000" pitchFamily="65" charset="-120"/>
                <a:ea typeface="標楷體" panose="03000509000000000000" pitchFamily="65" charset="-120"/>
              </a:rPr>
              <a:t>獲獎注意事項</a:t>
            </a:r>
            <a:endParaRPr lang="zh-TW" altLang="en-US" dirty="0">
              <a:solidFill>
                <a:schemeClr val="tx1">
                  <a:lumMod val="85000"/>
                  <a:lumOff val="15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941297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42366"/>
            <a:ext cx="8229600" cy="843826"/>
          </a:xfrm>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溫馨小叮嚀</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0" y="1597890"/>
            <a:ext cx="9144000" cy="4882919"/>
          </a:xfrm>
        </p:spPr>
        <p:txBody>
          <a:bodyPr>
            <a:normAutofit/>
          </a:bodyPr>
          <a:lstStyle/>
          <a:p>
            <a:r>
              <a:rPr lang="zh-TW" altLang="en-US" dirty="0" smtClean="0">
                <a:latin typeface="標楷體" panose="03000509000000000000" pitchFamily="65" charset="-120"/>
                <a:ea typeface="標楷體" panose="03000509000000000000" pitchFamily="65" charset="-120"/>
              </a:rPr>
              <a:t>不是</a:t>
            </a:r>
            <a:r>
              <a:rPr lang="zh-TW" altLang="en-US" dirty="0">
                <a:latin typeface="標楷體" panose="03000509000000000000" pitchFamily="65" charset="-120"/>
                <a:ea typeface="標楷體" panose="03000509000000000000" pitchFamily="65" charset="-120"/>
              </a:rPr>
              <a:t>通過校</a:t>
            </a:r>
            <a:r>
              <a:rPr lang="zh-TW" altLang="en-US" dirty="0" smtClean="0">
                <a:latin typeface="標楷體" panose="03000509000000000000" pitchFamily="65" charset="-120"/>
                <a:ea typeface="標楷體" panose="03000509000000000000" pitchFamily="65" charset="-120"/>
              </a:rPr>
              <a:t>內</a:t>
            </a:r>
            <a:r>
              <a:rPr lang="zh-TW" altLang="en-US" dirty="0">
                <a:latin typeface="標楷體" panose="03000509000000000000" pitchFamily="65" charset="-120"/>
                <a:ea typeface="標楷體" panose="03000509000000000000" pitchFamily="65" charset="-120"/>
              </a:rPr>
              <a:t>甄</a:t>
            </a:r>
            <a:r>
              <a:rPr lang="zh-TW" altLang="en-US" dirty="0" smtClean="0">
                <a:latin typeface="標楷體" panose="03000509000000000000" pitchFamily="65" charset="-120"/>
                <a:ea typeface="標楷體" panose="03000509000000000000" pitchFamily="65" charset="-120"/>
              </a:rPr>
              <a:t>選就是</a:t>
            </a:r>
            <a:r>
              <a:rPr lang="zh-TW" altLang="en-US" dirty="0">
                <a:latin typeface="標楷體" panose="03000509000000000000" pitchFamily="65" charset="-120"/>
                <a:ea typeface="標楷體" panose="03000509000000000000" pitchFamily="65" charset="-120"/>
              </a:rPr>
              <a:t>獲得獎金</a:t>
            </a:r>
            <a:r>
              <a:rPr lang="zh-TW" altLang="en-US" sz="3500"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仍須</a:t>
            </a:r>
            <a:r>
              <a:rPr lang="zh-TW" altLang="en-US" dirty="0" smtClean="0">
                <a:latin typeface="標楷體" panose="03000509000000000000" pitchFamily="65" charset="-120"/>
                <a:ea typeface="標楷體" panose="03000509000000000000" pitchFamily="65" charset="-120"/>
              </a:rPr>
              <a:t>做</a:t>
            </a:r>
            <a:r>
              <a:rPr lang="zh-TW" altLang="en-US" dirty="0">
                <a:latin typeface="標楷體" panose="03000509000000000000" pitchFamily="65" charset="-120"/>
                <a:ea typeface="標楷體" panose="03000509000000000000" pitchFamily="65" charset="-120"/>
              </a:rPr>
              <a:t>申請</a:t>
            </a:r>
            <a:r>
              <a:rPr lang="zh-TW" altLang="en-US" dirty="0" smtClean="0">
                <a:latin typeface="標楷體" panose="03000509000000000000" pitchFamily="65" charset="-120"/>
                <a:ea typeface="標楷體" panose="03000509000000000000" pitchFamily="65" charset="-120"/>
              </a:rPr>
              <a:t>動作</a:t>
            </a:r>
            <a:r>
              <a:rPr lang="zh-TW" altLang="en-US" sz="3500" dirty="0">
                <a:latin typeface="標楷體" panose="03000509000000000000" pitchFamily="65" charset="-120"/>
                <a:ea typeface="標楷體" panose="03000509000000000000" pitchFamily="65" charset="-120"/>
              </a:rPr>
              <a:t>！</a:t>
            </a:r>
          </a:p>
          <a:p>
            <a:r>
              <a:rPr lang="zh-TW" altLang="en-US" dirty="0">
                <a:latin typeface="標楷體" panose="03000509000000000000" pitchFamily="65" charset="-120"/>
                <a:ea typeface="標楷體" panose="03000509000000000000" pitchFamily="65" charset="-120"/>
              </a:rPr>
              <a:t>建議同學先取得</a:t>
            </a:r>
            <a:r>
              <a:rPr lang="zh-TW" altLang="en-US" dirty="0" smtClean="0">
                <a:latin typeface="標楷體" panose="03000509000000000000" pitchFamily="65" charset="-120"/>
                <a:ea typeface="標楷體" panose="03000509000000000000" pitchFamily="65" charset="-120"/>
              </a:rPr>
              <a:t>簽證</a:t>
            </a:r>
            <a:r>
              <a:rPr lang="zh-TW" altLang="en-US" dirty="0">
                <a:latin typeface="標楷體" panose="03000509000000000000" pitchFamily="65" charset="-120"/>
                <a:ea typeface="標楷體" panose="03000509000000000000" pitchFamily="65" charset="-120"/>
              </a:rPr>
              <a:t>在</a:t>
            </a:r>
            <a:r>
              <a:rPr lang="zh-TW" altLang="en-US" dirty="0" smtClean="0">
                <a:latin typeface="標楷體" panose="03000509000000000000" pitchFamily="65" charset="-120"/>
                <a:ea typeface="標楷體" panose="03000509000000000000" pitchFamily="65" charset="-120"/>
              </a:rPr>
              <a:t>購買機票。</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中</a:t>
            </a:r>
            <a:r>
              <a:rPr lang="zh-TW" altLang="en-US" dirty="0">
                <a:latin typeface="標楷體" panose="03000509000000000000" pitchFamily="65" charset="-120"/>
                <a:ea typeface="標楷體" panose="03000509000000000000" pitchFamily="65" charset="-120"/>
              </a:rPr>
              <a:t>低或低收入戶同學</a:t>
            </a:r>
            <a:r>
              <a:rPr lang="zh-TW" altLang="en-US" dirty="0" smtClean="0">
                <a:latin typeface="標楷體" panose="03000509000000000000" pitchFamily="65" charset="-120"/>
                <a:ea typeface="標楷體" panose="03000509000000000000" pitchFamily="65" charset="-120"/>
              </a:rPr>
              <a:t>根據社會</a:t>
            </a:r>
            <a:r>
              <a:rPr lang="zh-TW" altLang="en-US" dirty="0">
                <a:latin typeface="標楷體" panose="03000509000000000000" pitchFamily="65" charset="-120"/>
                <a:ea typeface="標楷體" panose="03000509000000000000" pitchFamily="65" charset="-120"/>
              </a:rPr>
              <a:t>救助法規定不可在國外待超過</a:t>
            </a:r>
            <a:r>
              <a:rPr lang="en-US" altLang="zh-TW" dirty="0">
                <a:latin typeface="標楷體" panose="03000509000000000000" pitchFamily="65" charset="-120"/>
                <a:ea typeface="標楷體" panose="03000509000000000000" pitchFamily="65" charset="-120"/>
              </a:rPr>
              <a:t>183</a:t>
            </a:r>
            <a:r>
              <a:rPr lang="zh-TW" altLang="en-US" dirty="0">
                <a:latin typeface="標楷體" panose="03000509000000000000" pitchFamily="65" charset="-120"/>
                <a:ea typeface="標楷體" panose="03000509000000000000" pitchFamily="65" charset="-120"/>
              </a:rPr>
              <a:t>天</a:t>
            </a:r>
            <a:r>
              <a:rPr lang="zh-TW" altLang="en-US" sz="3500"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以免身份被註銷</a:t>
            </a:r>
            <a:r>
              <a:rPr lang="zh-TW" altLang="en-US" sz="3500"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建議申請時以一學期為主</a:t>
            </a:r>
            <a:r>
              <a:rPr lang="zh-TW" altLang="en-US" sz="3500"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若不介意被取消</a:t>
            </a:r>
            <a:r>
              <a:rPr lang="zh-TW" altLang="en-US" sz="3500" dirty="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衛生福利</a:t>
            </a:r>
            <a:r>
              <a:rPr lang="zh-TW" altLang="en-US" dirty="0">
                <a:latin typeface="標楷體" panose="03000509000000000000" pitchFamily="65" charset="-120"/>
                <a:ea typeface="標楷體" panose="03000509000000000000" pitchFamily="65" charset="-120"/>
              </a:rPr>
              <a:t>部</a:t>
            </a:r>
            <a:r>
              <a:rPr lang="zh-TW" altLang="en-US" dirty="0" smtClean="0">
                <a:latin typeface="標楷體" panose="03000509000000000000" pitchFamily="65" charset="-120"/>
                <a:ea typeface="標楷體" panose="03000509000000000000" pitchFamily="65" charset="-120"/>
              </a:rPr>
              <a:t>設有</a:t>
            </a:r>
            <a:r>
              <a:rPr lang="zh-TW" altLang="en-US" b="1" dirty="0" smtClean="0">
                <a:solidFill>
                  <a:srgbClr val="FF0000"/>
                </a:solidFill>
                <a:latin typeface="標楷體" panose="03000509000000000000" pitchFamily="65" charset="-120"/>
                <a:ea typeface="標楷體" panose="03000509000000000000" pitchFamily="65" charset="-120"/>
              </a:rPr>
              <a:t>低</a:t>
            </a:r>
            <a:r>
              <a:rPr lang="zh-TW" altLang="en-US" b="1" dirty="0">
                <a:solidFill>
                  <a:srgbClr val="FF0000"/>
                </a:solidFill>
                <a:latin typeface="標楷體" panose="03000509000000000000" pitchFamily="65" charset="-120"/>
                <a:ea typeface="標楷體" panose="03000509000000000000" pitchFamily="65" charset="-120"/>
              </a:rPr>
              <a:t>收入及中低收入戶內人口參加教育部學海惜珠計畫返國後專案性補助</a:t>
            </a:r>
            <a:r>
              <a:rPr lang="zh-TW" altLang="en-US" b="1" dirty="0" smtClean="0">
                <a:solidFill>
                  <a:srgbClr val="FF0000"/>
                </a:solidFill>
                <a:latin typeface="標楷體" panose="03000509000000000000" pitchFamily="65" charset="-120"/>
                <a:ea typeface="標楷體" panose="03000509000000000000" pitchFamily="65" charset="-120"/>
              </a:rPr>
              <a:t>計畫。</a:t>
            </a:r>
            <a:endParaRPr lang="en-US" altLang="zh-TW" b="1" dirty="0" smtClean="0">
              <a:solidFill>
                <a:srgbClr val="FF0000"/>
              </a:solidFill>
              <a:latin typeface="標楷體" panose="03000509000000000000" pitchFamily="65" charset="-120"/>
              <a:ea typeface="標楷體" panose="03000509000000000000" pitchFamily="65" charset="-120"/>
            </a:endParaRPr>
          </a:p>
          <a:p>
            <a:pPr marL="0" indent="0">
              <a:buNone/>
            </a:pPr>
            <a:endParaRPr lang="zh-TW" altLang="en-US" dirty="0">
              <a:latin typeface="標楷體" panose="03000509000000000000" pitchFamily="65" charset="-120"/>
              <a:ea typeface="標楷體" panose="03000509000000000000" pitchFamily="65" charset="-120"/>
            </a:endParaRPr>
          </a:p>
        </p:txBody>
      </p:sp>
      <p:sp>
        <p:nvSpPr>
          <p:cNvPr id="4" name="矩形 3"/>
          <p:cNvSpPr/>
          <p:nvPr/>
        </p:nvSpPr>
        <p:spPr>
          <a:xfrm>
            <a:off x="7743825" y="0"/>
            <a:ext cx="1400175" cy="428625"/>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NTCU</a:t>
            </a:r>
            <a:endParaRPr lang="zh-TW" altLang="en-US" dirty="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588428" y="3169704"/>
            <a:ext cx="3662126" cy="1916646"/>
          </a:xfrm>
        </p:spPr>
        <p:txBody>
          <a:bodyPr>
            <a:normAutofit fontScale="90000"/>
          </a:bodyPr>
          <a:lstStyle/>
          <a:p>
            <a:r>
              <a:rPr kumimoji="1" lang="zh-TW" altLang="en-US" dirty="0" smtClean="0">
                <a:latin typeface="標楷體" panose="03000509000000000000" pitchFamily="65" charset="-120"/>
                <a:ea typeface="標楷體" panose="03000509000000000000" pitchFamily="65" charset="-120"/>
              </a:rPr>
              <a:t>心得分享</a:t>
            </a:r>
            <a:r>
              <a:rPr kumimoji="1" lang="en-US" altLang="zh-TW" dirty="0" smtClean="0">
                <a:latin typeface="標楷體" panose="03000509000000000000" pitchFamily="65" charset="-120"/>
                <a:ea typeface="標楷體" panose="03000509000000000000" pitchFamily="65" charset="-120"/>
              </a:rPr>
              <a:t/>
            </a:r>
            <a:br>
              <a:rPr kumimoji="1" lang="en-US" altLang="zh-TW" dirty="0" smtClean="0">
                <a:latin typeface="標楷體" panose="03000509000000000000" pitchFamily="65" charset="-120"/>
                <a:ea typeface="標楷體" panose="03000509000000000000" pitchFamily="65" charset="-120"/>
              </a:rPr>
            </a:br>
            <a:r>
              <a:rPr kumimoji="1" lang="en-US" altLang="zh-TW" dirty="0" smtClean="0">
                <a:latin typeface="標楷體" panose="03000509000000000000" pitchFamily="65" charset="-120"/>
                <a:ea typeface="標楷體" panose="03000509000000000000" pitchFamily="65" charset="-120"/>
              </a:rPr>
              <a:t>+</a:t>
            </a:r>
            <a:br>
              <a:rPr kumimoji="1" lang="en-US" altLang="zh-TW" dirty="0" smtClean="0">
                <a:latin typeface="標楷體" panose="03000509000000000000" pitchFamily="65" charset="-120"/>
                <a:ea typeface="標楷體" panose="03000509000000000000" pitchFamily="65" charset="-120"/>
              </a:rPr>
            </a:br>
            <a:r>
              <a:rPr kumimoji="1" lang="en-US" altLang="zh-TW" dirty="0" smtClean="0">
                <a:latin typeface="標楷體" panose="03000509000000000000" pitchFamily="65" charset="-120"/>
                <a:ea typeface="標楷體" panose="03000509000000000000" pitchFamily="65" charset="-120"/>
              </a:rPr>
              <a:t>Q</a:t>
            </a:r>
            <a:r>
              <a:rPr kumimoji="1" lang="zh-TW" altLang="en-US" dirty="0" smtClean="0">
                <a:latin typeface="標楷體" panose="03000509000000000000" pitchFamily="65" charset="-120"/>
                <a:ea typeface="標楷體" panose="03000509000000000000" pitchFamily="65" charset="-120"/>
              </a:rPr>
              <a:t> </a:t>
            </a:r>
            <a:r>
              <a:rPr kumimoji="1" lang="en-US" altLang="zh-TW" dirty="0" smtClean="0">
                <a:latin typeface="標楷體" panose="03000509000000000000" pitchFamily="65" charset="-120"/>
                <a:ea typeface="標楷體" panose="03000509000000000000" pitchFamily="65" charset="-120"/>
              </a:rPr>
              <a:t>&amp;</a:t>
            </a:r>
            <a:r>
              <a:rPr kumimoji="1" lang="zh-TW" altLang="en-US" dirty="0" smtClean="0">
                <a:latin typeface="標楷體" panose="03000509000000000000" pitchFamily="65" charset="-120"/>
                <a:ea typeface="標楷體" panose="03000509000000000000" pitchFamily="65" charset="-120"/>
              </a:rPr>
              <a:t> </a:t>
            </a:r>
            <a:r>
              <a:rPr kumimoji="1" lang="en-US" altLang="zh-TW" dirty="0" smtClean="0">
                <a:latin typeface="標楷體" panose="03000509000000000000" pitchFamily="65" charset="-120"/>
                <a:ea typeface="標楷體" panose="03000509000000000000" pitchFamily="65" charset="-120"/>
              </a:rPr>
              <a:t>A</a:t>
            </a:r>
            <a:endParaRPr kumimoji="1" lang="zh-TW" altLang="en-US" dirty="0" smtClean="0">
              <a:latin typeface="標楷體" panose="03000509000000000000" pitchFamily="65" charset="-120"/>
              <a:ea typeface="標楷體" panose="03000509000000000000" pitchFamily="65" charset="-120"/>
            </a:endParaRPr>
          </a:p>
        </p:txBody>
      </p:sp>
      <p:sp>
        <p:nvSpPr>
          <p:cNvPr id="3" name="文字版面配置區 2"/>
          <p:cNvSpPr>
            <a:spLocks noGrp="1"/>
          </p:cNvSpPr>
          <p:nvPr>
            <p:ph type="body" sz="quarter" idx="13"/>
          </p:nvPr>
        </p:nvSpPr>
        <p:spPr>
          <a:xfrm>
            <a:off x="3677176" y="1980608"/>
            <a:ext cx="1416050" cy="1048295"/>
          </a:xfrm>
        </p:spPr>
        <p:txBody>
          <a:bodyPr/>
          <a:lstStyle/>
          <a:p>
            <a:r>
              <a:rPr kumimoji="1" lang="en-US" altLang="zh-TW" dirty="0" smtClean="0">
                <a:latin typeface="標楷體" panose="03000509000000000000" pitchFamily="65" charset="-120"/>
                <a:ea typeface="標楷體" panose="03000509000000000000" pitchFamily="65" charset="-120"/>
              </a:rPr>
              <a:t>5</a:t>
            </a:r>
            <a:endParaRPr kumimoji="1" lang="zh-TW" altLang="en-US" dirty="0">
              <a:latin typeface="標楷體" panose="03000509000000000000" pitchFamily="65" charset="-120"/>
              <a:ea typeface="標楷體" panose="03000509000000000000" pitchFamily="65" charset="-120"/>
            </a:endParaRPr>
          </a:p>
        </p:txBody>
      </p:sp>
      <p:sp>
        <p:nvSpPr>
          <p:cNvPr id="4" name="文字版面配置區 3"/>
          <p:cNvSpPr>
            <a:spLocks noGrp="1"/>
          </p:cNvSpPr>
          <p:nvPr>
            <p:ph type="body" sz="quarter" idx="25"/>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1</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5" name="文字版面配置區 4"/>
          <p:cNvSpPr>
            <a:spLocks noGrp="1"/>
          </p:cNvSpPr>
          <p:nvPr>
            <p:ph type="body" sz="quarter" idx="26"/>
          </p:nvPr>
        </p:nvSpPr>
        <p:spPr>
          <a:xfrm>
            <a:off x="651665" y="5356078"/>
            <a:ext cx="1620758" cy="903707"/>
          </a:xfrm>
        </p:spPr>
        <p:txBody>
          <a:bodyPr>
            <a:normAutofit/>
          </a:bodyPr>
          <a:lstStyle/>
          <a:p>
            <a:pPr marL="0" indent="0" algn="ctr">
              <a:buNone/>
            </a:pPr>
            <a:r>
              <a:rPr lang="zh-TW" altLang="en-US" dirty="0" smtClean="0">
                <a:solidFill>
                  <a:schemeClr val="tx1"/>
                </a:solidFill>
                <a:latin typeface="標楷體" panose="03000509000000000000" pitchFamily="65" charset="-120"/>
                <a:ea typeface="標楷體" panose="03000509000000000000" pitchFamily="65" charset="-120"/>
              </a:rPr>
              <a:t>學海是什麼</a:t>
            </a:r>
            <a:r>
              <a:rPr lang="en-US" altLang="zh-TW" dirty="0" smtClean="0">
                <a:solidFill>
                  <a:schemeClr val="tx1"/>
                </a:solidFill>
                <a:latin typeface="標楷體" panose="03000509000000000000" pitchFamily="65" charset="-120"/>
                <a:ea typeface="標楷體" panose="03000509000000000000" pitchFamily="65" charset="-120"/>
              </a:rPr>
              <a:t>?</a:t>
            </a:r>
            <a:endParaRPr lang="en-US" altLang="zh-TW" dirty="0">
              <a:solidFill>
                <a:schemeClr val="tx1"/>
              </a:solidFill>
              <a:latin typeface="標楷體" panose="03000509000000000000" pitchFamily="65" charset="-120"/>
              <a:ea typeface="標楷體" panose="03000509000000000000" pitchFamily="65" charset="-120"/>
            </a:endParaRPr>
          </a:p>
        </p:txBody>
      </p:sp>
      <p:sp>
        <p:nvSpPr>
          <p:cNvPr id="6" name="文字版面配置區 5"/>
          <p:cNvSpPr>
            <a:spLocks noGrp="1"/>
          </p:cNvSpPr>
          <p:nvPr>
            <p:ph type="body" sz="quarter" idx="27"/>
          </p:nvPr>
        </p:nvSpPr>
        <p:spPr>
          <a:xfrm>
            <a:off x="6428510" y="421784"/>
            <a:ext cx="752300" cy="628851"/>
          </a:xfrm>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3</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7" name="文字版面配置區 6"/>
          <p:cNvSpPr>
            <a:spLocks noGrp="1"/>
          </p:cNvSpPr>
          <p:nvPr>
            <p:ph type="body" sz="quarter" idx="28"/>
          </p:nvPr>
        </p:nvSpPr>
        <p:spPr>
          <a:xfrm>
            <a:off x="5829300" y="1092074"/>
            <a:ext cx="1936811" cy="903707"/>
          </a:xfrm>
        </p:spPr>
        <p:txBody>
          <a:bodyPr>
            <a:normAutofit/>
          </a:bodyPr>
          <a:lstStyle/>
          <a:p>
            <a:r>
              <a:rPr lang="zh-TW" altLang="en-US" sz="2000" dirty="0">
                <a:solidFill>
                  <a:schemeClr val="tx1"/>
                </a:solidFill>
                <a:latin typeface="標楷體" panose="03000509000000000000" pitchFamily="65" charset="-120"/>
                <a:ea typeface="標楷體" panose="03000509000000000000" pitchFamily="65" charset="-120"/>
              </a:rPr>
              <a:t>獲獎注意事項</a:t>
            </a:r>
            <a:endParaRPr lang="zh-TW" altLang="en-US" sz="2000"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8" name="文字版面配置區 7"/>
          <p:cNvSpPr>
            <a:spLocks noGrp="1"/>
          </p:cNvSpPr>
          <p:nvPr>
            <p:ph type="body" sz="quarter" idx="29"/>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2</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9" name="文字版面配置區 8"/>
          <p:cNvSpPr>
            <a:spLocks noGrp="1"/>
          </p:cNvSpPr>
          <p:nvPr>
            <p:ph type="body" sz="quarter" idx="30"/>
          </p:nvPr>
        </p:nvSpPr>
        <p:spPr>
          <a:xfrm>
            <a:off x="7108530" y="3075761"/>
            <a:ext cx="1722954" cy="673140"/>
          </a:xfrm>
        </p:spPr>
        <p:txBody>
          <a:bodyPr>
            <a:normAutofit/>
          </a:bodyPr>
          <a:lstStyle/>
          <a:p>
            <a:pPr marL="0" indent="0" algn="ctr">
              <a:buNone/>
            </a:pPr>
            <a:r>
              <a:rPr lang="zh-TW" altLang="en-US" sz="1800" dirty="0">
                <a:solidFill>
                  <a:schemeClr val="tx1">
                    <a:lumMod val="85000"/>
                    <a:lumOff val="15000"/>
                  </a:schemeClr>
                </a:solidFill>
                <a:latin typeface="標楷體" panose="03000509000000000000" pitchFamily="65" charset="-120"/>
                <a:ea typeface="標楷體" panose="03000509000000000000" pitchFamily="65" charset="-120"/>
              </a:rPr>
              <a:t>申請資格</a:t>
            </a:r>
            <a:endParaRPr lang="en-US" altLang="zh-TW" sz="1800"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10" name="文字版面配置區 9"/>
          <p:cNvSpPr>
            <a:spLocks noGrp="1"/>
          </p:cNvSpPr>
          <p:nvPr>
            <p:ph type="body" sz="quarter" idx="31"/>
          </p:nvPr>
        </p:nvSpPr>
        <p:spPr>
          <a:xfrm>
            <a:off x="7270673" y="4738597"/>
            <a:ext cx="752300" cy="628851"/>
          </a:xfrm>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4</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11" name="文字版面配置區 10"/>
          <p:cNvSpPr>
            <a:spLocks noGrp="1"/>
          </p:cNvSpPr>
          <p:nvPr>
            <p:ph type="body" sz="quarter" idx="32"/>
          </p:nvPr>
        </p:nvSpPr>
        <p:spPr>
          <a:xfrm>
            <a:off x="6669098" y="5367448"/>
            <a:ext cx="1996530" cy="816979"/>
          </a:xfrm>
        </p:spPr>
        <p:txBody>
          <a:bodyPr>
            <a:normAutofit/>
          </a:bodyPr>
          <a:lstStyle/>
          <a:p>
            <a:pPr marL="0" indent="0" algn="ctr">
              <a:buNone/>
            </a:pPr>
            <a:r>
              <a:rPr lang="zh-TW" altLang="en-US" dirty="0" smtClean="0">
                <a:solidFill>
                  <a:schemeClr val="tx1"/>
                </a:solidFill>
                <a:latin typeface="標楷體" panose="03000509000000000000" pitchFamily="65" charset="-120"/>
                <a:ea typeface="標楷體" panose="03000509000000000000" pitchFamily="65" charset="-120"/>
              </a:rPr>
              <a:t>溫馨小叮嚀</a:t>
            </a:r>
            <a:endParaRPr kumimoji="1" lang="zh-TW" altLang="en-US"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940843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59737" y="3090144"/>
            <a:ext cx="3662126" cy="926281"/>
          </a:xfrm>
        </p:spPr>
        <p:txBody>
          <a:bodyPr/>
          <a:lstStyle/>
          <a:p>
            <a:r>
              <a:rPr kumimoji="1" lang="zh-TW" altLang="en-US" dirty="0" smtClean="0">
                <a:latin typeface="標楷體" panose="03000509000000000000" pitchFamily="65" charset="-120"/>
                <a:ea typeface="標楷體" panose="03000509000000000000" pitchFamily="65" charset="-120"/>
              </a:rPr>
              <a:t>什麼是學海</a:t>
            </a:r>
            <a:r>
              <a:rPr kumimoji="1" lang="en-US" altLang="zh-TW" dirty="0" smtClean="0">
                <a:latin typeface="標楷體" panose="03000509000000000000" pitchFamily="65" charset="-120"/>
                <a:ea typeface="標楷體" panose="03000509000000000000" pitchFamily="65" charset="-120"/>
              </a:rPr>
              <a:t>?</a:t>
            </a:r>
            <a:endParaRPr kumimoji="1" lang="zh-TW" altLang="en-US" dirty="0">
              <a:latin typeface="標楷體" panose="03000509000000000000" pitchFamily="65" charset="-120"/>
              <a:ea typeface="標楷體" panose="03000509000000000000" pitchFamily="65" charset="-120"/>
            </a:endParaRPr>
          </a:p>
        </p:txBody>
      </p:sp>
      <p:sp>
        <p:nvSpPr>
          <p:cNvPr id="3" name="子標題 2"/>
          <p:cNvSpPr>
            <a:spLocks noGrp="1"/>
          </p:cNvSpPr>
          <p:nvPr>
            <p:ph type="subTitle" idx="1"/>
          </p:nvPr>
        </p:nvSpPr>
        <p:spPr>
          <a:xfrm>
            <a:off x="4734046" y="1944958"/>
            <a:ext cx="1902167" cy="381554"/>
          </a:xfrm>
        </p:spPr>
        <p:txBody>
          <a:bodyPr>
            <a:normAutofit lnSpcReduction="10000"/>
          </a:bodyPr>
          <a:lstStyle/>
          <a:p>
            <a:pPr marL="0" indent="0" algn="ctr">
              <a:buNone/>
            </a:pPr>
            <a:r>
              <a:rPr lang="zh-TW" altLang="en-US" dirty="0" smtClean="0">
                <a:solidFill>
                  <a:schemeClr val="tx1">
                    <a:lumMod val="85000"/>
                    <a:lumOff val="15000"/>
                  </a:schemeClr>
                </a:solidFill>
                <a:latin typeface="標楷體" panose="03000509000000000000" pitchFamily="65" charset="-120"/>
                <a:ea typeface="標楷體" panose="03000509000000000000" pitchFamily="65" charset="-120"/>
              </a:rPr>
              <a:t>申請資格</a:t>
            </a:r>
            <a:endParaRPr lang="en-US" altLang="zh-TW" dirty="0" smtClean="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4" name="文字版面配置區 3"/>
          <p:cNvSpPr>
            <a:spLocks noGrp="1"/>
          </p:cNvSpPr>
          <p:nvPr>
            <p:ph type="body" sz="quarter" idx="13"/>
          </p:nvPr>
        </p:nvSpPr>
        <p:spPr/>
        <p:txBody>
          <a:bodyPr/>
          <a:lstStyle/>
          <a:p>
            <a:r>
              <a:rPr kumimoji="1" lang="en-US" altLang="zh-TW" dirty="0" smtClean="0">
                <a:latin typeface="標楷體" panose="03000509000000000000" pitchFamily="65" charset="-120"/>
                <a:ea typeface="標楷體" panose="03000509000000000000" pitchFamily="65" charset="-120"/>
              </a:rPr>
              <a:t>1</a:t>
            </a:r>
            <a:endParaRPr kumimoji="1" lang="zh-TW" altLang="en-US" dirty="0">
              <a:latin typeface="標楷體" panose="03000509000000000000" pitchFamily="65" charset="-120"/>
              <a:ea typeface="標楷體" panose="03000509000000000000" pitchFamily="65" charset="-120"/>
            </a:endParaRPr>
          </a:p>
        </p:txBody>
      </p:sp>
      <p:sp>
        <p:nvSpPr>
          <p:cNvPr id="5" name="文字版面配置區 4"/>
          <p:cNvSpPr>
            <a:spLocks noGrp="1"/>
          </p:cNvSpPr>
          <p:nvPr>
            <p:ph type="body" sz="quarter" idx="15"/>
          </p:nvPr>
        </p:nvSpPr>
        <p:spPr>
          <a:xfrm>
            <a:off x="6932372" y="2817094"/>
            <a:ext cx="1751930" cy="546100"/>
          </a:xfrm>
        </p:spPr>
        <p:txBody>
          <a:bodyPr>
            <a:normAutofit/>
          </a:bodyPr>
          <a:lstStyle/>
          <a:p>
            <a:pPr marL="0" indent="0" algn="ctr">
              <a:buNone/>
            </a:pPr>
            <a:r>
              <a:rPr lang="zh-TW" altLang="en-US" dirty="0" smtClean="0">
                <a:solidFill>
                  <a:schemeClr val="tx1"/>
                </a:solidFill>
                <a:latin typeface="標楷體" panose="03000509000000000000" pitchFamily="65" charset="-120"/>
                <a:ea typeface="標楷體" panose="03000509000000000000" pitchFamily="65" charset="-120"/>
              </a:rPr>
              <a:t>獲獎注意事項</a:t>
            </a:r>
            <a:endParaRPr kumimoji="1" lang="zh-TW" altLang="en-US"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6" name="文字版面配置區 5"/>
          <p:cNvSpPr>
            <a:spLocks noGrp="1"/>
          </p:cNvSpPr>
          <p:nvPr>
            <p:ph type="body" sz="quarter" idx="17"/>
          </p:nvPr>
        </p:nvSpPr>
        <p:spPr>
          <a:xfrm>
            <a:off x="4994911" y="4441842"/>
            <a:ext cx="1732598" cy="742132"/>
          </a:xfrm>
        </p:spPr>
        <p:txBody>
          <a:bodyPr/>
          <a:lstStyle/>
          <a:p>
            <a:pPr marL="0" indent="0" algn="ctr">
              <a:buNone/>
            </a:pPr>
            <a:r>
              <a:rPr kumimoji="1" lang="zh-TW" altLang="en-US" dirty="0" smtClean="0">
                <a:solidFill>
                  <a:schemeClr val="tx1">
                    <a:lumMod val="85000"/>
                    <a:lumOff val="15000"/>
                  </a:schemeClr>
                </a:solidFill>
                <a:latin typeface="標楷體" panose="03000509000000000000" pitchFamily="65" charset="-120"/>
                <a:ea typeface="標楷體" panose="03000509000000000000" pitchFamily="65" charset="-120"/>
              </a:rPr>
              <a:t>溫馨小叮嚀</a:t>
            </a:r>
            <a:endParaRPr kumimoji="1" lang="zh-TW" altLang="en-US"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7" name="文字版面配置區 6"/>
          <p:cNvSpPr>
            <a:spLocks noGrp="1"/>
          </p:cNvSpPr>
          <p:nvPr>
            <p:ph type="body" sz="quarter" idx="20"/>
          </p:nvPr>
        </p:nvSpPr>
        <p:spPr>
          <a:xfrm>
            <a:off x="7441185" y="5017228"/>
            <a:ext cx="895083" cy="512400"/>
          </a:xfrm>
        </p:spPr>
        <p:txBody>
          <a:bodyPr>
            <a:normAutofit/>
          </a:bodyPr>
          <a:lstStyle/>
          <a:p>
            <a:pPr marL="0" indent="0" algn="ctr">
              <a:buNone/>
            </a:pPr>
            <a:r>
              <a:rPr lang="zh-TW" altLang="en-US" dirty="0">
                <a:solidFill>
                  <a:schemeClr val="tx1"/>
                </a:solidFill>
                <a:latin typeface="標楷體" panose="03000509000000000000" pitchFamily="65" charset="-120"/>
                <a:ea typeface="標楷體" panose="03000509000000000000" pitchFamily="65" charset="-120"/>
              </a:rPr>
              <a:t>心得分享</a:t>
            </a:r>
          </a:p>
        </p:txBody>
      </p:sp>
      <p:sp>
        <p:nvSpPr>
          <p:cNvPr id="8" name="文字版面配置區 7"/>
          <p:cNvSpPr>
            <a:spLocks noGrp="1"/>
          </p:cNvSpPr>
          <p:nvPr>
            <p:ph type="body" sz="quarter" idx="24"/>
          </p:nvPr>
        </p:nvSpPr>
        <p:spPr/>
        <p:txBody>
          <a:bodyPr/>
          <a:lstStyle/>
          <a:p>
            <a:r>
              <a:rPr kumimoji="1" lang="en-US" altLang="zh-TW" dirty="0" smtClean="0">
                <a:solidFill>
                  <a:schemeClr val="tx1">
                    <a:lumMod val="85000"/>
                    <a:lumOff val="15000"/>
                  </a:schemeClr>
                </a:solidFill>
                <a:latin typeface="標楷體" panose="03000509000000000000" pitchFamily="65" charset="-120"/>
                <a:ea typeface="標楷體" panose="03000509000000000000" pitchFamily="65" charset="-120"/>
              </a:rPr>
              <a:t>2</a:t>
            </a:r>
            <a:endParaRPr kumimoji="1" lang="zh-TW" altLang="en-US"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9" name="文字版面配置區 8"/>
          <p:cNvSpPr>
            <a:spLocks noGrp="1"/>
          </p:cNvSpPr>
          <p:nvPr>
            <p:ph type="body" sz="quarter" idx="25"/>
          </p:nvPr>
        </p:nvSpPr>
        <p:spPr/>
        <p:txBody>
          <a:bodyPr/>
          <a:lstStyle/>
          <a:p>
            <a:r>
              <a:rPr kumimoji="1" lang="en-US" altLang="zh-TW" dirty="0" smtClean="0">
                <a:solidFill>
                  <a:schemeClr val="tx1">
                    <a:lumMod val="85000"/>
                    <a:lumOff val="15000"/>
                  </a:schemeClr>
                </a:solidFill>
                <a:latin typeface="標楷體" panose="03000509000000000000" pitchFamily="65" charset="-120"/>
                <a:ea typeface="標楷體" panose="03000509000000000000" pitchFamily="65" charset="-120"/>
              </a:rPr>
              <a:t>3</a:t>
            </a:r>
            <a:endParaRPr kumimoji="1" lang="zh-TW" altLang="en-US"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10" name="文字版面配置區 9"/>
          <p:cNvSpPr>
            <a:spLocks noGrp="1"/>
          </p:cNvSpPr>
          <p:nvPr>
            <p:ph type="body" sz="quarter" idx="26"/>
          </p:nvPr>
        </p:nvSpPr>
        <p:spPr>
          <a:xfrm>
            <a:off x="5447001" y="3813291"/>
            <a:ext cx="752300" cy="628851"/>
          </a:xfrm>
        </p:spPr>
        <p:txBody>
          <a:bodyPr/>
          <a:lstStyle/>
          <a:p>
            <a:r>
              <a:rPr kumimoji="1" lang="en-US" altLang="zh-TW" dirty="0" smtClean="0">
                <a:solidFill>
                  <a:schemeClr val="tx1">
                    <a:lumMod val="85000"/>
                    <a:lumOff val="15000"/>
                  </a:schemeClr>
                </a:solidFill>
                <a:latin typeface="標楷體" panose="03000509000000000000" pitchFamily="65" charset="-120"/>
                <a:ea typeface="標楷體" panose="03000509000000000000" pitchFamily="65" charset="-120"/>
              </a:rPr>
              <a:t>4</a:t>
            </a:r>
            <a:endParaRPr kumimoji="1" lang="zh-TW" altLang="en-US"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11" name="文字版面配置區 10"/>
          <p:cNvSpPr>
            <a:spLocks noGrp="1"/>
          </p:cNvSpPr>
          <p:nvPr>
            <p:ph type="body" sz="quarter" idx="27"/>
          </p:nvPr>
        </p:nvSpPr>
        <p:spPr>
          <a:xfrm>
            <a:off x="7512576" y="4418981"/>
            <a:ext cx="752300" cy="628851"/>
          </a:xfrm>
        </p:spPr>
        <p:txBody>
          <a:bodyPr/>
          <a:lstStyle/>
          <a:p>
            <a:r>
              <a:rPr kumimoji="1" lang="en-US" altLang="zh-TW" dirty="0" smtClean="0">
                <a:solidFill>
                  <a:schemeClr val="tx1">
                    <a:lumMod val="85000"/>
                    <a:lumOff val="15000"/>
                  </a:schemeClr>
                </a:solidFill>
                <a:latin typeface="標楷體" panose="03000509000000000000" pitchFamily="65" charset="-120"/>
                <a:ea typeface="標楷體" panose="03000509000000000000" pitchFamily="65" charset="-120"/>
              </a:rPr>
              <a:t>5</a:t>
            </a:r>
            <a:endParaRPr kumimoji="1" lang="zh-TW" altLang="en-US" dirty="0">
              <a:solidFill>
                <a:schemeClr val="tx1">
                  <a:lumMod val="85000"/>
                  <a:lumOff val="15000"/>
                </a:schemeClr>
              </a:solidFill>
              <a:latin typeface="標楷體" panose="03000509000000000000" pitchFamily="65" charset="-120"/>
              <a:ea typeface="標楷體" panose="03000509000000000000" pitchFamily="65" charset="-120"/>
            </a:endParaRPr>
          </a:p>
        </p:txBody>
      </p:sp>
      <p:pic>
        <p:nvPicPr>
          <p:cNvPr id="13" name="圖片 12" descr="cont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20" y="79571"/>
            <a:ext cx="5101380" cy="1474909"/>
          </a:xfrm>
          <a:prstGeom prst="rect">
            <a:avLst/>
          </a:prstGeom>
        </p:spPr>
      </p:pic>
    </p:spTree>
    <p:extLst>
      <p:ext uri="{BB962C8B-B14F-4D97-AF65-F5344CB8AC3E}">
        <p14:creationId xmlns:p14="http://schemas.microsoft.com/office/powerpoint/2010/main" val="2777016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8642" y="573811"/>
            <a:ext cx="8229600" cy="843826"/>
          </a:xfrm>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學海計畫補助類型</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377190" y="1503045"/>
            <a:ext cx="8538210" cy="5286375"/>
          </a:xfrm>
        </p:spPr>
        <p:txBody>
          <a:bodyPr>
            <a:normAutofit fontScale="92500" lnSpcReduction="10000"/>
          </a:bodyPr>
          <a:lstStyle/>
          <a:p>
            <a:r>
              <a:rPr lang="zh-TW" altLang="en-US" b="1" dirty="0" smtClean="0">
                <a:solidFill>
                  <a:srgbClr val="0070C0"/>
                </a:solidFill>
                <a:latin typeface="標楷體" panose="03000509000000000000" pitchFamily="65" charset="-120"/>
                <a:ea typeface="標楷體" panose="03000509000000000000" pitchFamily="65" charset="-120"/>
              </a:rPr>
              <a:t>學海飛</a:t>
            </a:r>
            <a:r>
              <a:rPr lang="zh-TW" altLang="en-US" b="1" dirty="0">
                <a:solidFill>
                  <a:srgbClr val="0070C0"/>
                </a:solidFill>
                <a:latin typeface="標楷體" panose="03000509000000000000" pitchFamily="65" charset="-120"/>
                <a:ea typeface="標楷體" panose="03000509000000000000" pitchFamily="65" charset="-120"/>
              </a:rPr>
              <a:t>颺、學海惜珠</a:t>
            </a:r>
            <a:r>
              <a:rPr lang="zh-TW" altLang="en-US" dirty="0" smtClean="0">
                <a:solidFill>
                  <a:srgbClr val="0070C0"/>
                </a:solidFill>
                <a:latin typeface="標楷體" panose="03000509000000000000" pitchFamily="65" charset="-120"/>
                <a:ea typeface="標楷體" panose="03000509000000000000" pitchFamily="65" charset="-120"/>
              </a:rPr>
              <a:t>：</a:t>
            </a:r>
            <a:endParaRPr lang="en-US" altLang="zh-TW" dirty="0" smtClean="0">
              <a:solidFill>
                <a:srgbClr val="0070C0"/>
              </a:solidFill>
              <a:latin typeface="標楷體" panose="03000509000000000000" pitchFamily="65" charset="-120"/>
              <a:ea typeface="標楷體" panose="03000509000000000000" pitchFamily="65" charset="-120"/>
            </a:endParaRPr>
          </a:p>
          <a:p>
            <a:pPr marL="360000" indent="0">
              <a:buNone/>
            </a:pPr>
            <a:r>
              <a:rPr lang="zh-TW" altLang="en-US" sz="2800" dirty="0" smtClean="0">
                <a:latin typeface="標楷體" panose="03000509000000000000" pitchFamily="65" charset="-120"/>
                <a:ea typeface="標楷體" panose="03000509000000000000" pitchFamily="65" charset="-120"/>
              </a:rPr>
              <a:t>選送優秀</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勵學學生赴國外大專校院</a:t>
            </a:r>
            <a:r>
              <a:rPr lang="zh-TW" altLang="en-US" sz="2800" b="1" dirty="0" smtClean="0">
                <a:solidFill>
                  <a:srgbClr val="FF0000"/>
                </a:solidFill>
                <a:latin typeface="標楷體" panose="03000509000000000000" pitchFamily="65" charset="-120"/>
                <a:ea typeface="標楷體" panose="03000509000000000000" pitchFamily="65" charset="-120"/>
              </a:rPr>
              <a:t>修讀學分</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不包括大陸及港澳</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a:t>
            </a:r>
            <a:endParaRPr lang="en-US" altLang="zh-TW" sz="2800" dirty="0" smtClean="0">
              <a:latin typeface="標楷體" panose="03000509000000000000" pitchFamily="65" charset="-120"/>
              <a:ea typeface="標楷體" panose="03000509000000000000" pitchFamily="65" charset="-120"/>
            </a:endParaRPr>
          </a:p>
          <a:p>
            <a:r>
              <a:rPr lang="zh-TW" altLang="en-US" b="1" dirty="0" smtClean="0">
                <a:solidFill>
                  <a:srgbClr val="0070C0"/>
                </a:solidFill>
                <a:latin typeface="標楷體" panose="03000509000000000000" pitchFamily="65" charset="-120"/>
                <a:ea typeface="標楷體" panose="03000509000000000000" pitchFamily="65" charset="-120"/>
              </a:rPr>
              <a:t>學</a:t>
            </a:r>
            <a:r>
              <a:rPr lang="zh-TW" altLang="en-US" b="1" dirty="0">
                <a:solidFill>
                  <a:srgbClr val="0070C0"/>
                </a:solidFill>
                <a:latin typeface="標楷體" panose="03000509000000000000" pitchFamily="65" charset="-120"/>
                <a:ea typeface="標楷體" panose="03000509000000000000" pitchFamily="65" charset="-120"/>
              </a:rPr>
              <a:t>海築</a:t>
            </a:r>
            <a:r>
              <a:rPr lang="zh-TW" altLang="en-US" b="1" dirty="0" smtClean="0">
                <a:solidFill>
                  <a:srgbClr val="0070C0"/>
                </a:solidFill>
                <a:latin typeface="標楷體" panose="03000509000000000000" pitchFamily="65" charset="-120"/>
                <a:ea typeface="標楷體" panose="03000509000000000000" pitchFamily="65" charset="-120"/>
              </a:rPr>
              <a:t>夢</a:t>
            </a:r>
            <a:r>
              <a:rPr lang="en-US" altLang="zh-TW" dirty="0" smtClean="0">
                <a:solidFill>
                  <a:srgbClr val="0070C0"/>
                </a:solidFill>
                <a:latin typeface="標楷體" panose="03000509000000000000" pitchFamily="65" charset="-120"/>
                <a:ea typeface="標楷體" panose="03000509000000000000" pitchFamily="65" charset="-120"/>
              </a:rPr>
              <a:t>:</a:t>
            </a:r>
          </a:p>
          <a:p>
            <a:pPr marL="360000" indent="0">
              <a:buNone/>
            </a:pPr>
            <a:r>
              <a:rPr lang="zh-TW" altLang="en-US" sz="2800" dirty="0">
                <a:latin typeface="標楷體" panose="03000509000000000000" pitchFamily="65" charset="-120"/>
                <a:ea typeface="標楷體" panose="03000509000000000000" pitchFamily="65" charset="-120"/>
              </a:rPr>
              <a:t>選送學生赴國外</a:t>
            </a:r>
            <a:r>
              <a:rPr lang="zh-TW" altLang="en-US" sz="2800" b="1" dirty="0">
                <a:solidFill>
                  <a:srgbClr val="FF0000"/>
                </a:solidFill>
                <a:latin typeface="標楷體" panose="03000509000000000000" pitchFamily="65" charset="-120"/>
                <a:ea typeface="標楷體" panose="03000509000000000000" pitchFamily="65" charset="-120"/>
              </a:rPr>
              <a:t>非新南向國家</a:t>
            </a:r>
            <a:r>
              <a:rPr lang="zh-TW" altLang="en-US" sz="2800" dirty="0">
                <a:latin typeface="標楷體" panose="03000509000000000000" pitchFamily="65" charset="-120"/>
                <a:ea typeface="標楷體" panose="03000509000000000000" pitchFamily="65" charset="-120"/>
              </a:rPr>
              <a:t>之企業、機構進行職場實習</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不包括大陸及港澳</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a:t>
            </a:r>
            <a:endParaRPr lang="en-US" altLang="zh-TW" sz="2800" dirty="0">
              <a:latin typeface="標楷體" panose="03000509000000000000" pitchFamily="65" charset="-120"/>
              <a:ea typeface="標楷體" panose="03000509000000000000" pitchFamily="65" charset="-120"/>
            </a:endParaRPr>
          </a:p>
          <a:p>
            <a:r>
              <a:rPr lang="zh-TW" altLang="en-US" b="1" dirty="0">
                <a:solidFill>
                  <a:srgbClr val="0070C0"/>
                </a:solidFill>
                <a:latin typeface="標楷體" panose="03000509000000000000" pitchFamily="65" charset="-120"/>
                <a:ea typeface="標楷體" panose="03000509000000000000" pitchFamily="65" charset="-120"/>
              </a:rPr>
              <a:t>新南向學海築</a:t>
            </a:r>
            <a:r>
              <a:rPr lang="zh-TW" altLang="en-US" b="1" dirty="0" smtClean="0">
                <a:solidFill>
                  <a:srgbClr val="0070C0"/>
                </a:solidFill>
                <a:latin typeface="標楷體" panose="03000509000000000000" pitchFamily="65" charset="-120"/>
                <a:ea typeface="標楷體" panose="03000509000000000000" pitchFamily="65" charset="-120"/>
              </a:rPr>
              <a:t>夢</a:t>
            </a:r>
            <a:r>
              <a:rPr lang="zh-TW" altLang="en-US" dirty="0" smtClean="0">
                <a:solidFill>
                  <a:srgbClr val="0070C0"/>
                </a:solidFill>
                <a:latin typeface="標楷體" panose="03000509000000000000" pitchFamily="65" charset="-120"/>
                <a:ea typeface="標楷體" panose="03000509000000000000" pitchFamily="65" charset="-120"/>
              </a:rPr>
              <a:t>：</a:t>
            </a:r>
            <a:endParaRPr lang="en-US" altLang="zh-TW" dirty="0" smtClean="0">
              <a:solidFill>
                <a:srgbClr val="0070C0"/>
              </a:solidFill>
              <a:latin typeface="標楷體" panose="03000509000000000000" pitchFamily="65" charset="-120"/>
              <a:ea typeface="標楷體" panose="03000509000000000000" pitchFamily="65" charset="-120"/>
            </a:endParaRPr>
          </a:p>
          <a:p>
            <a:pPr marL="360000" indent="0">
              <a:buNone/>
            </a:pPr>
            <a:r>
              <a:rPr lang="zh-TW" altLang="en-US" sz="2800" dirty="0" smtClean="0">
                <a:latin typeface="標楷體" panose="03000509000000000000" pitchFamily="65" charset="-120"/>
                <a:ea typeface="標楷體" panose="03000509000000000000" pitchFamily="65" charset="-120"/>
              </a:rPr>
              <a:t>選送</a:t>
            </a:r>
            <a:r>
              <a:rPr lang="zh-TW" altLang="en-US" sz="2800" dirty="0">
                <a:latin typeface="標楷體" panose="03000509000000000000" pitchFamily="65" charset="-120"/>
                <a:ea typeface="標楷體" panose="03000509000000000000" pitchFamily="65" charset="-120"/>
              </a:rPr>
              <a:t>優秀學生赴</a:t>
            </a:r>
            <a:r>
              <a:rPr lang="zh-TW" altLang="en-US" sz="2800" dirty="0" smtClean="0">
                <a:latin typeface="標楷體" panose="03000509000000000000" pitchFamily="65" charset="-120"/>
                <a:ea typeface="標楷體" panose="03000509000000000000" pitchFamily="65" charset="-120"/>
              </a:rPr>
              <a:t>國外</a:t>
            </a:r>
            <a:r>
              <a:rPr lang="zh-TW" altLang="en-US" sz="2800" b="1" dirty="0" smtClean="0">
                <a:solidFill>
                  <a:srgbClr val="FF0000"/>
                </a:solidFill>
                <a:latin typeface="標楷體" panose="03000509000000000000" pitchFamily="65" charset="-120"/>
                <a:ea typeface="標楷體" panose="03000509000000000000" pitchFamily="65" charset="-120"/>
              </a:rPr>
              <a:t>新</a:t>
            </a:r>
            <a:r>
              <a:rPr lang="zh-TW" altLang="en-US" sz="2800" b="1" dirty="0">
                <a:solidFill>
                  <a:srgbClr val="FF0000"/>
                </a:solidFill>
                <a:latin typeface="標楷體" panose="03000509000000000000" pitchFamily="65" charset="-120"/>
                <a:ea typeface="標楷體" panose="03000509000000000000" pitchFamily="65" charset="-120"/>
              </a:rPr>
              <a:t>南向</a:t>
            </a:r>
            <a:r>
              <a:rPr lang="zh-TW" altLang="en-US" sz="2800" b="1" dirty="0" smtClean="0">
                <a:solidFill>
                  <a:srgbClr val="FF0000"/>
                </a:solidFill>
                <a:latin typeface="標楷體" panose="03000509000000000000" pitchFamily="65" charset="-120"/>
                <a:ea typeface="標楷體" panose="03000509000000000000" pitchFamily="65" charset="-120"/>
              </a:rPr>
              <a:t>國家</a:t>
            </a:r>
            <a:r>
              <a:rPr lang="zh-TW" altLang="en-US" sz="2800" dirty="0" smtClean="0">
                <a:latin typeface="標楷體" panose="03000509000000000000" pitchFamily="65" charset="-120"/>
                <a:ea typeface="標楷體" panose="03000509000000000000" pitchFamily="65" charset="-120"/>
              </a:rPr>
              <a:t>之</a:t>
            </a:r>
            <a:r>
              <a:rPr lang="zh-TW" altLang="en-US" sz="2800" dirty="0">
                <a:latin typeface="標楷體" panose="03000509000000000000" pitchFamily="65" charset="-120"/>
                <a:ea typeface="標楷體" panose="03000509000000000000" pitchFamily="65" charset="-120"/>
              </a:rPr>
              <a:t>企業或</a:t>
            </a:r>
            <a:r>
              <a:rPr lang="zh-TW" altLang="en-US" sz="2800" dirty="0" smtClean="0">
                <a:latin typeface="標楷體" panose="03000509000000000000" pitchFamily="65" charset="-120"/>
                <a:ea typeface="標楷體" panose="03000509000000000000" pitchFamily="65" charset="-120"/>
              </a:rPr>
              <a:t>機構</a:t>
            </a:r>
            <a:r>
              <a:rPr lang="zh-TW" altLang="en-US" sz="2800" dirty="0">
                <a:latin typeface="標楷體" panose="03000509000000000000" pitchFamily="65" charset="-120"/>
                <a:ea typeface="標楷體" panose="03000509000000000000" pitchFamily="65" charset="-120"/>
              </a:rPr>
              <a:t>進行職場</a:t>
            </a:r>
            <a:r>
              <a:rPr lang="zh-TW" altLang="en-US" sz="2800" dirty="0" smtClean="0">
                <a:latin typeface="標楷體" panose="03000509000000000000" pitchFamily="65" charset="-120"/>
                <a:ea typeface="標楷體" panose="03000509000000000000" pitchFamily="65" charset="-120"/>
              </a:rPr>
              <a:t>實習。</a:t>
            </a:r>
            <a:endParaRPr lang="en-US" altLang="zh-TW" sz="2800" dirty="0" smtClean="0">
              <a:latin typeface="標楷體" panose="03000509000000000000" pitchFamily="65" charset="-120"/>
              <a:ea typeface="標楷體" panose="03000509000000000000" pitchFamily="65" charset="-120"/>
            </a:endParaRPr>
          </a:p>
          <a:p>
            <a:endParaRPr lang="zh-TW" altLang="en-US" sz="1600" dirty="0"/>
          </a:p>
          <a:p>
            <a:pPr marL="360000" indent="0">
              <a:buNone/>
            </a:pPr>
            <a:r>
              <a:rPr lang="zh-TW" altLang="en-US" sz="1600" dirty="0">
                <a:latin typeface="標楷體" panose="03000509000000000000" pitchFamily="65" charset="-120"/>
                <a:ea typeface="標楷體" panose="03000509000000000000" pitchFamily="65" charset="-120"/>
              </a:rPr>
              <a:t>註</a:t>
            </a:r>
            <a:r>
              <a:rPr lang="en-US" altLang="zh-TW" sz="1600" dirty="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國外</a:t>
            </a:r>
            <a:r>
              <a:rPr lang="zh-TW" altLang="en-US" sz="1600" dirty="0">
                <a:latin typeface="標楷體" panose="03000509000000000000" pitchFamily="65" charset="-120"/>
                <a:ea typeface="標楷體" panose="03000509000000000000" pitchFamily="65" charset="-120"/>
              </a:rPr>
              <a:t>大專校院應為已列入參考名冊者；未列入參考名冊者，應為當地國政府學校權責機關</a:t>
            </a:r>
            <a:r>
              <a:rPr lang="zh-TW" altLang="en-US" sz="1600" dirty="0" smtClean="0">
                <a:latin typeface="標楷體" panose="03000509000000000000" pitchFamily="65" charset="-120"/>
                <a:ea typeface="標楷體" panose="03000509000000000000" pitchFamily="65" charset="-120"/>
              </a:rPr>
              <a:t>或 其</a:t>
            </a:r>
            <a:r>
              <a:rPr lang="zh-TW" altLang="en-US" sz="1600" dirty="0">
                <a:latin typeface="標楷體" panose="03000509000000000000" pitchFamily="65" charset="-120"/>
                <a:ea typeface="標楷體" panose="03000509000000000000" pitchFamily="65" charset="-120"/>
              </a:rPr>
              <a:t>認定之教育專業評鑑團體所認可</a:t>
            </a:r>
          </a:p>
          <a:p>
            <a:pPr marL="360000" indent="0">
              <a:buNone/>
            </a:pPr>
            <a:r>
              <a:rPr lang="zh-TW" altLang="en-US" sz="1600" dirty="0">
                <a:latin typeface="標楷體" panose="03000509000000000000" pitchFamily="65" charset="-120"/>
                <a:ea typeface="標楷體" panose="03000509000000000000" pitchFamily="65" charset="-120"/>
              </a:rPr>
              <a:t>註</a:t>
            </a:r>
            <a:r>
              <a:rPr lang="en-US" altLang="zh-TW" sz="1600" dirty="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新</a:t>
            </a:r>
            <a:r>
              <a:rPr lang="zh-TW" altLang="en-US" sz="1600" dirty="0">
                <a:latin typeface="標楷體" panose="03000509000000000000" pitchFamily="65" charset="-120"/>
                <a:ea typeface="標楷體" panose="03000509000000000000" pitchFamily="65" charset="-120"/>
              </a:rPr>
              <a:t>南向國家，指印尼、越南、寮國、汶萊、泰國、緬甸、菲律賓、柬埔寨、新加坡、馬來西亞、印度、巴基斯坦、孟加拉、尼泊爾、不丹、斯里蘭卡、紐西蘭及澳洲等十八</a:t>
            </a:r>
            <a:r>
              <a:rPr lang="zh-TW" altLang="en-US" sz="1600" dirty="0" smtClean="0">
                <a:latin typeface="標楷體" panose="03000509000000000000" pitchFamily="65" charset="-120"/>
                <a:ea typeface="標楷體" panose="03000509000000000000" pitchFamily="65" charset="-120"/>
              </a:rPr>
              <a:t>國</a:t>
            </a:r>
            <a:endParaRPr lang="zh-TW" altLang="en-US" sz="1600" dirty="0">
              <a:latin typeface="標楷體" panose="03000509000000000000" pitchFamily="65" charset="-120"/>
              <a:ea typeface="標楷體" panose="03000509000000000000" pitchFamily="65" charset="-120"/>
            </a:endParaRPr>
          </a:p>
        </p:txBody>
      </p:sp>
      <p:sp>
        <p:nvSpPr>
          <p:cNvPr id="5" name="矩形 4"/>
          <p:cNvSpPr/>
          <p:nvPr/>
        </p:nvSpPr>
        <p:spPr>
          <a:xfrm>
            <a:off x="7743825" y="0"/>
            <a:ext cx="1400175" cy="428625"/>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rPr>
              <a:t>NTCU</a:t>
            </a:r>
            <a:endParaRPr lang="zh-TW" altLang="en-US" dirty="0">
              <a:effectLst>
                <a:outerShdw blurRad="50800" dist="38100" dir="2700000" algn="tl"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22922" y="615461"/>
            <a:ext cx="8229600" cy="843826"/>
          </a:xfrm>
          <a:solidFill>
            <a:schemeClr val="bg1"/>
          </a:solidFill>
        </p:spPr>
        <p:txBody>
          <a:bodyPr/>
          <a:lstStyle/>
          <a:p>
            <a:r>
              <a:rPr lang="en-US" altLang="zh-TW" dirty="0" smtClean="0">
                <a:solidFill>
                  <a:srgbClr val="FF0000"/>
                </a:solidFill>
                <a:latin typeface="標楷體" panose="03000509000000000000" pitchFamily="65" charset="-120"/>
                <a:ea typeface="標楷體" panose="03000509000000000000" pitchFamily="65" charset="-120"/>
              </a:rPr>
              <a:t>109</a:t>
            </a:r>
            <a:r>
              <a:rPr lang="zh-TW" altLang="en-US" dirty="0" smtClean="0">
                <a:solidFill>
                  <a:srgbClr val="FF0000"/>
                </a:solidFill>
                <a:latin typeface="標楷體" panose="03000509000000000000" pitchFamily="65" charset="-120"/>
                <a:ea typeface="標楷體" panose="03000509000000000000" pitchFamily="65" charset="-120"/>
              </a:rPr>
              <a:t>年</a:t>
            </a:r>
            <a:r>
              <a:rPr lang="en-US" altLang="zh-TW" dirty="0" smtClean="0">
                <a:solidFill>
                  <a:srgbClr val="FF0000"/>
                </a:solidFill>
                <a:latin typeface="標楷體" panose="03000509000000000000" pitchFamily="65" charset="-120"/>
                <a:ea typeface="標楷體" panose="03000509000000000000" pitchFamily="65" charset="-120"/>
              </a:rPr>
              <a:t>-111</a:t>
            </a:r>
            <a:r>
              <a:rPr lang="zh-TW" altLang="en-US" dirty="0" smtClean="0">
                <a:solidFill>
                  <a:srgbClr val="FF0000"/>
                </a:solidFill>
                <a:latin typeface="標楷體" panose="03000509000000000000" pitchFamily="65" charset="-120"/>
                <a:ea typeface="標楷體" panose="03000509000000000000" pitchFamily="65" charset="-120"/>
              </a:rPr>
              <a:t>年</a:t>
            </a:r>
            <a:r>
              <a:rPr lang="zh-TW" altLang="en-US" dirty="0">
                <a:solidFill>
                  <a:schemeClr val="tx1"/>
                </a:solidFill>
                <a:latin typeface="標楷體" panose="03000509000000000000" pitchFamily="65" charset="-120"/>
                <a:ea typeface="標楷體" panose="03000509000000000000" pitchFamily="65" charset="-120"/>
              </a:rPr>
              <a:t>學海</a:t>
            </a:r>
            <a:r>
              <a:rPr lang="zh-TW" altLang="en-US" dirty="0" smtClean="0">
                <a:solidFill>
                  <a:schemeClr val="tx1"/>
                </a:solidFill>
                <a:latin typeface="標楷體" panose="03000509000000000000" pitchFamily="65" charset="-120"/>
                <a:ea typeface="標楷體" panose="03000509000000000000" pitchFamily="65" charset="-120"/>
              </a:rPr>
              <a:t>計畫統計表</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5" name="矩形 4"/>
          <p:cNvSpPr/>
          <p:nvPr/>
        </p:nvSpPr>
        <p:spPr>
          <a:xfrm>
            <a:off x="7743825" y="0"/>
            <a:ext cx="1400175" cy="428625"/>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rPr>
              <a:t>NTCU</a:t>
            </a:r>
            <a:endParaRPr lang="zh-TW" altLang="en-US" dirty="0">
              <a:effectLst>
                <a:outerShdw blurRad="50800" dist="38100" dir="2700000" algn="tl" rotWithShape="0">
                  <a:prstClr val="black">
                    <a:alpha val="40000"/>
                  </a:prstClr>
                </a:outerShdw>
              </a:effectLst>
            </a:endParaRP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590875359"/>
              </p:ext>
            </p:extLst>
          </p:nvPr>
        </p:nvGraphicFramePr>
        <p:xfrm>
          <a:off x="1091007" y="1459287"/>
          <a:ext cx="7093430" cy="5290935"/>
        </p:xfrm>
        <a:graphic>
          <a:graphicData uri="http://schemas.openxmlformats.org/drawingml/2006/table">
            <a:tbl>
              <a:tblPr firstRow="1" bandRow="1">
                <a:tableStyleId>{5C22544A-7EE6-4342-B048-85BDC9FD1C3A}</a:tableStyleId>
              </a:tblPr>
              <a:tblGrid>
                <a:gridCol w="1418686">
                  <a:extLst>
                    <a:ext uri="{9D8B030D-6E8A-4147-A177-3AD203B41FA5}">
                      <a16:colId xmlns="" xmlns:a16="http://schemas.microsoft.com/office/drawing/2014/main" val="20000"/>
                    </a:ext>
                  </a:extLst>
                </a:gridCol>
                <a:gridCol w="1418686">
                  <a:extLst>
                    <a:ext uri="{9D8B030D-6E8A-4147-A177-3AD203B41FA5}">
                      <a16:colId xmlns="" xmlns:a16="http://schemas.microsoft.com/office/drawing/2014/main" val="20001"/>
                    </a:ext>
                  </a:extLst>
                </a:gridCol>
                <a:gridCol w="1418686">
                  <a:extLst>
                    <a:ext uri="{9D8B030D-6E8A-4147-A177-3AD203B41FA5}">
                      <a16:colId xmlns="" xmlns:a16="http://schemas.microsoft.com/office/drawing/2014/main" val="20002"/>
                    </a:ext>
                  </a:extLst>
                </a:gridCol>
                <a:gridCol w="1418686">
                  <a:extLst>
                    <a:ext uri="{9D8B030D-6E8A-4147-A177-3AD203B41FA5}">
                      <a16:colId xmlns="" xmlns:a16="http://schemas.microsoft.com/office/drawing/2014/main" val="2752887905"/>
                    </a:ext>
                  </a:extLst>
                </a:gridCol>
                <a:gridCol w="1418686">
                  <a:extLst>
                    <a:ext uri="{9D8B030D-6E8A-4147-A177-3AD203B41FA5}">
                      <a16:colId xmlns="" xmlns:a16="http://schemas.microsoft.com/office/drawing/2014/main" val="1545901724"/>
                    </a:ext>
                  </a:extLst>
                </a:gridCol>
              </a:tblGrid>
              <a:tr h="655851">
                <a:tc>
                  <a:txBody>
                    <a:bodyPr/>
                    <a:lstStyle/>
                    <a:p>
                      <a:pPr algn="ctr"/>
                      <a:r>
                        <a:rPr lang="zh-TW" altLang="en-US" sz="2000" dirty="0" smtClean="0">
                          <a:latin typeface="標楷體" panose="03000509000000000000" pitchFamily="65" charset="-120"/>
                          <a:ea typeface="標楷體" panose="03000509000000000000" pitchFamily="65" charset="-120"/>
                        </a:rPr>
                        <a:t>計畫</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年度</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2000" dirty="0" smtClean="0">
                          <a:latin typeface="標楷體" panose="03000509000000000000" pitchFamily="65" charset="-120"/>
                          <a:ea typeface="標楷體" panose="03000509000000000000" pitchFamily="65" charset="-120"/>
                        </a:rPr>
                        <a:t>人數</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marL="0" algn="ctr" defTabSz="457200" rtl="0" eaLnBrk="1" latinLnBrk="0" hangingPunct="1"/>
                      <a:r>
                        <a:rPr lang="en-US" altLang="zh-TW" sz="2000" b="1" kern="1200" dirty="0" smtClean="0">
                          <a:solidFill>
                            <a:schemeClr val="lt1"/>
                          </a:solidFill>
                          <a:latin typeface="標楷體" panose="03000509000000000000" pitchFamily="65" charset="-120"/>
                          <a:ea typeface="標楷體" panose="03000509000000000000" pitchFamily="65" charset="-120"/>
                          <a:cs typeface="+mn-cs"/>
                        </a:rPr>
                        <a:t>109</a:t>
                      </a:r>
                      <a:endParaRPr lang="zh-TW" altLang="en-US" sz="2000" b="1" kern="1200" dirty="0">
                        <a:solidFill>
                          <a:schemeClr val="lt1"/>
                        </a:solidFill>
                        <a:latin typeface="標楷體" panose="03000509000000000000" pitchFamily="65" charset="-120"/>
                        <a:ea typeface="標楷體" panose="03000509000000000000" pitchFamily="65" charset="-120"/>
                        <a:cs typeface="+mn-cs"/>
                      </a:endParaRPr>
                    </a:p>
                  </a:txBody>
                  <a:tcPr anchor="ctr"/>
                </a:tc>
                <a:tc>
                  <a:txBody>
                    <a:bodyPr/>
                    <a:lstStyle/>
                    <a:p>
                      <a:pPr marL="0" algn="ctr" defTabSz="457200" rtl="0" eaLnBrk="1" latinLnBrk="0" hangingPunct="1"/>
                      <a:r>
                        <a:rPr lang="en-US" altLang="zh-TW" sz="2000" b="1" kern="1200" dirty="0" smtClean="0">
                          <a:solidFill>
                            <a:schemeClr val="lt1"/>
                          </a:solidFill>
                          <a:latin typeface="標楷體" panose="03000509000000000000" pitchFamily="65" charset="-120"/>
                          <a:ea typeface="標楷體" panose="03000509000000000000" pitchFamily="65" charset="-120"/>
                          <a:cs typeface="+mn-cs"/>
                        </a:rPr>
                        <a:t>110</a:t>
                      </a:r>
                      <a:endParaRPr lang="zh-TW" altLang="en-US" sz="2000" b="1" kern="1200" dirty="0">
                        <a:solidFill>
                          <a:schemeClr val="lt1"/>
                        </a:solidFill>
                        <a:latin typeface="標楷體" panose="03000509000000000000" pitchFamily="65" charset="-120"/>
                        <a:ea typeface="標楷體" panose="03000509000000000000" pitchFamily="65" charset="-120"/>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1800" b="1" kern="1200" dirty="0" smtClean="0">
                          <a:solidFill>
                            <a:schemeClr val="lt1"/>
                          </a:solidFill>
                          <a:latin typeface="標楷體" panose="03000509000000000000" pitchFamily="65" charset="-120"/>
                          <a:ea typeface="標楷體" panose="03000509000000000000" pitchFamily="65" charset="-120"/>
                          <a:cs typeface="+mn-cs"/>
                        </a:rPr>
                        <a:t>111</a:t>
                      </a:r>
                      <a:endParaRPr lang="zh-TW" altLang="en-US" sz="1800" b="1" kern="1200" dirty="0" smtClean="0">
                        <a:solidFill>
                          <a:schemeClr val="lt1"/>
                        </a:solidFill>
                        <a:latin typeface="標楷體" panose="03000509000000000000" pitchFamily="65" charset="-120"/>
                        <a:ea typeface="標楷體" panose="03000509000000000000" pitchFamily="65" charset="-120"/>
                        <a:cs typeface="+mn-cs"/>
                      </a:endParaRPr>
                    </a:p>
                  </a:txBody>
                  <a:tcPr anchor="ctr"/>
                </a:tc>
                <a:extLst>
                  <a:ext uri="{0D108BD9-81ED-4DB2-BD59-A6C34878D82A}">
                    <a16:rowId xmlns="" xmlns:a16="http://schemas.microsoft.com/office/drawing/2014/main" val="10000"/>
                  </a:ext>
                </a:extLst>
              </a:tr>
              <a:tr h="655851">
                <a:tc rowSpan="2">
                  <a:txBody>
                    <a:bodyPr/>
                    <a:lstStyle/>
                    <a:p>
                      <a:pPr algn="ctr"/>
                      <a:r>
                        <a:rPr lang="zh-TW" altLang="en-US" sz="2000" dirty="0" smtClean="0">
                          <a:latin typeface="標楷體" panose="03000509000000000000" pitchFamily="65" charset="-120"/>
                          <a:ea typeface="標楷體" panose="03000509000000000000" pitchFamily="65" charset="-120"/>
                        </a:rPr>
                        <a:t>學海飛颺</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2000" dirty="0" smtClean="0">
                          <a:latin typeface="標楷體" panose="03000509000000000000" pitchFamily="65" charset="-120"/>
                          <a:ea typeface="標楷體" panose="03000509000000000000" pitchFamily="65" charset="-120"/>
                        </a:rPr>
                        <a:t>報名人數</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25</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marL="0" algn="ctr" defTabSz="457200" rtl="0" eaLnBrk="1" latinLnBrk="0" hangingPunct="1"/>
                      <a:r>
                        <a:rPr lang="en-US" altLang="zh-TW" sz="2000" kern="1200" dirty="0" smtClean="0">
                          <a:solidFill>
                            <a:schemeClr val="dk1"/>
                          </a:solidFill>
                          <a:latin typeface="標楷體" panose="03000509000000000000" pitchFamily="65" charset="-120"/>
                          <a:ea typeface="標楷體" panose="03000509000000000000" pitchFamily="65" charset="-120"/>
                          <a:cs typeface="+mn-cs"/>
                        </a:rPr>
                        <a:t>9</a:t>
                      </a:r>
                      <a:endParaRPr lang="zh-TW" altLang="en-US" sz="2000" kern="1200" dirty="0">
                        <a:solidFill>
                          <a:schemeClr val="dk1"/>
                        </a:solidFill>
                        <a:latin typeface="標楷體" panose="03000509000000000000" pitchFamily="65" charset="-120"/>
                        <a:ea typeface="標楷體" panose="03000509000000000000" pitchFamily="65" charset="-120"/>
                        <a:cs typeface="+mn-cs"/>
                      </a:endParaRPr>
                    </a:p>
                  </a:txBody>
                  <a:tcPr anchor="ctr"/>
                </a:tc>
                <a:tc>
                  <a:txBody>
                    <a:bodyPr/>
                    <a:lstStyle/>
                    <a:p>
                      <a:pPr algn="ctr"/>
                      <a:r>
                        <a:rPr lang="en-US" altLang="zh-TW" dirty="0" smtClean="0"/>
                        <a:t>12</a:t>
                      </a:r>
                      <a:endParaRPr lang="zh-TW" altLang="en-US" dirty="0"/>
                    </a:p>
                  </a:txBody>
                  <a:tcPr anchor="ctr"/>
                </a:tc>
                <a:extLst>
                  <a:ext uri="{0D108BD9-81ED-4DB2-BD59-A6C34878D82A}">
                    <a16:rowId xmlns="" xmlns:a16="http://schemas.microsoft.com/office/drawing/2014/main" val="10001"/>
                  </a:ext>
                </a:extLst>
              </a:tr>
              <a:tr h="655851">
                <a:tc vMerge="1">
                  <a:txBody>
                    <a:bodyPr/>
                    <a:lstStyle/>
                    <a:p>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zh-TW" altLang="en-US" sz="2000" dirty="0" smtClean="0">
                          <a:latin typeface="標楷體" panose="03000509000000000000" pitchFamily="65" charset="-120"/>
                          <a:ea typeface="標楷體" panose="03000509000000000000" pitchFamily="65" charset="-120"/>
                        </a:rPr>
                        <a:t>核定人數</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25</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marL="0" algn="ctr" defTabSz="457200" rtl="0" eaLnBrk="1" latinLnBrk="0" hangingPunct="1"/>
                      <a:r>
                        <a:rPr lang="en-US" altLang="zh-TW" sz="2000" kern="1200" dirty="0" smtClean="0">
                          <a:solidFill>
                            <a:schemeClr val="dk1"/>
                          </a:solidFill>
                          <a:latin typeface="標楷體" panose="03000509000000000000" pitchFamily="65" charset="-120"/>
                          <a:ea typeface="標楷體" panose="03000509000000000000" pitchFamily="65" charset="-120"/>
                          <a:cs typeface="+mn-cs"/>
                        </a:rPr>
                        <a:t>9</a:t>
                      </a:r>
                      <a:endParaRPr lang="zh-TW" altLang="en-US" sz="2000" kern="1200" dirty="0">
                        <a:solidFill>
                          <a:schemeClr val="dk1"/>
                        </a:solidFill>
                        <a:latin typeface="標楷體" panose="03000509000000000000" pitchFamily="65" charset="-120"/>
                        <a:ea typeface="標楷體" panose="03000509000000000000" pitchFamily="65" charset="-120"/>
                        <a:cs typeface="+mn-cs"/>
                      </a:endParaRPr>
                    </a:p>
                  </a:txBody>
                  <a:tcPr anchor="ctr"/>
                </a:tc>
                <a:tc>
                  <a:txBody>
                    <a:bodyPr/>
                    <a:lstStyle/>
                    <a:p>
                      <a:pPr algn="ctr"/>
                      <a:r>
                        <a:rPr lang="en-US" altLang="zh-TW" dirty="0" smtClean="0"/>
                        <a:t>12</a:t>
                      </a:r>
                      <a:endParaRPr lang="zh-TW" altLang="en-US" dirty="0"/>
                    </a:p>
                  </a:txBody>
                  <a:tcPr anchor="ctr"/>
                </a:tc>
                <a:extLst>
                  <a:ext uri="{0D108BD9-81ED-4DB2-BD59-A6C34878D82A}">
                    <a16:rowId xmlns="" xmlns:a16="http://schemas.microsoft.com/office/drawing/2014/main" val="10002"/>
                  </a:ext>
                </a:extLst>
              </a:tr>
              <a:tr h="655851">
                <a:tc gridSpan="2">
                  <a:txBody>
                    <a:bodyPr/>
                    <a:lstStyle/>
                    <a:p>
                      <a:pPr algn="ctr"/>
                      <a:r>
                        <a:rPr lang="zh-TW" altLang="en-US" sz="2000" dirty="0" smtClean="0">
                          <a:latin typeface="標楷體" panose="03000509000000000000" pitchFamily="65" charset="-120"/>
                          <a:ea typeface="標楷體" panose="03000509000000000000" pitchFamily="65" charset="-120"/>
                        </a:rPr>
                        <a:t>教育部核定款項</a:t>
                      </a:r>
                      <a:endParaRPr lang="zh-TW" altLang="en-US" sz="2000" dirty="0">
                        <a:latin typeface="標楷體" panose="03000509000000000000" pitchFamily="65" charset="-120"/>
                        <a:ea typeface="標楷體" panose="03000509000000000000" pitchFamily="65" charset="-120"/>
                      </a:endParaRPr>
                    </a:p>
                  </a:txBody>
                  <a:tcPr anchor="ctr"/>
                </a:tc>
                <a:tc hMerge="1">
                  <a:txBody>
                    <a:bodyPr/>
                    <a:lstStyle/>
                    <a:p>
                      <a:pPr algn="ctr"/>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en-US" altLang="zh-TW" sz="2000" dirty="0" smtClean="0">
                          <a:latin typeface="標楷體" panose="03000509000000000000" pitchFamily="65" charset="-120"/>
                          <a:ea typeface="標楷體" panose="03000509000000000000" pitchFamily="65" charset="-120"/>
                        </a:rPr>
                        <a:t>4,000,000</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marL="0" algn="ctr" defTabSz="457200" rtl="0" eaLnBrk="1" latinLnBrk="0" hangingPunct="1"/>
                      <a:r>
                        <a:rPr lang="en-US" altLang="zh-TW" sz="2000" kern="1200" dirty="0" smtClean="0">
                          <a:solidFill>
                            <a:schemeClr val="dk1"/>
                          </a:solidFill>
                          <a:latin typeface="標楷體" panose="03000509000000000000" pitchFamily="65" charset="-120"/>
                          <a:ea typeface="標楷體" panose="03000509000000000000" pitchFamily="65" charset="-120"/>
                          <a:cs typeface="+mn-cs"/>
                        </a:rPr>
                        <a:t>1,600,000</a:t>
                      </a:r>
                      <a:endParaRPr lang="zh-TW" altLang="en-US" sz="2000" kern="1200" dirty="0">
                        <a:solidFill>
                          <a:schemeClr val="dk1"/>
                        </a:solidFill>
                        <a:latin typeface="標楷體" panose="03000509000000000000" pitchFamily="65" charset="-120"/>
                        <a:ea typeface="標楷體" panose="03000509000000000000" pitchFamily="65" charset="-120"/>
                        <a:cs typeface="+mn-cs"/>
                      </a:endParaRPr>
                    </a:p>
                  </a:txBody>
                  <a:tcPr anchor="ctr"/>
                </a:tc>
                <a:tc>
                  <a:txBody>
                    <a:bodyPr/>
                    <a:lstStyle/>
                    <a:p>
                      <a:pPr marL="0" algn="ctr" defTabSz="457200" rtl="0" eaLnBrk="1" latinLnBrk="0" hangingPunct="1"/>
                      <a:r>
                        <a:rPr lang="en-US" altLang="zh-TW" sz="2000" kern="1200" dirty="0" smtClean="0">
                          <a:solidFill>
                            <a:schemeClr val="dk1"/>
                          </a:solidFill>
                          <a:latin typeface="標楷體" panose="03000509000000000000" pitchFamily="65" charset="-120"/>
                          <a:ea typeface="標楷體" panose="03000509000000000000" pitchFamily="65" charset="-120"/>
                          <a:cs typeface="+mn-cs"/>
                        </a:rPr>
                        <a:t>1,680,000</a:t>
                      </a:r>
                      <a:endParaRPr lang="zh-TW" altLang="en-US" sz="2000" kern="1200" dirty="0">
                        <a:solidFill>
                          <a:schemeClr val="dk1"/>
                        </a:solidFill>
                        <a:latin typeface="標楷體" panose="03000509000000000000" pitchFamily="65" charset="-120"/>
                        <a:ea typeface="標楷體" panose="03000509000000000000" pitchFamily="65" charset="-120"/>
                        <a:cs typeface="+mn-cs"/>
                      </a:endParaRPr>
                    </a:p>
                  </a:txBody>
                  <a:tcPr anchor="ctr"/>
                </a:tc>
                <a:extLst>
                  <a:ext uri="{0D108BD9-81ED-4DB2-BD59-A6C34878D82A}">
                    <a16:rowId xmlns="" xmlns:a16="http://schemas.microsoft.com/office/drawing/2014/main" val="10003"/>
                  </a:ext>
                </a:extLst>
              </a:tr>
              <a:tr h="791266">
                <a:tc rowSpan="2">
                  <a:txBody>
                    <a:bodyPr/>
                    <a:lstStyle/>
                    <a:p>
                      <a:pPr marL="0" algn="ctr" defTabSz="457200" rtl="0" eaLnBrk="1" latinLnBrk="0" hangingPunct="1"/>
                      <a:r>
                        <a:rPr lang="zh-TW" altLang="en-US" sz="2000" kern="1200" dirty="0" smtClean="0">
                          <a:solidFill>
                            <a:schemeClr val="dk1"/>
                          </a:solidFill>
                          <a:latin typeface="標楷體" panose="03000509000000000000" pitchFamily="65" charset="-120"/>
                          <a:ea typeface="標楷體" panose="03000509000000000000" pitchFamily="65" charset="-120"/>
                          <a:cs typeface="+mn-cs"/>
                        </a:rPr>
                        <a:t>學海築夢</a:t>
                      </a:r>
                      <a:endParaRPr lang="zh-TW" altLang="en-US" sz="2000" kern="1200" dirty="0">
                        <a:solidFill>
                          <a:schemeClr val="dk1"/>
                        </a:solidFill>
                        <a:latin typeface="標楷體" panose="03000509000000000000" pitchFamily="65" charset="-120"/>
                        <a:ea typeface="標楷體" panose="03000509000000000000" pitchFamily="65" charset="-120"/>
                        <a:cs typeface="+mn-cs"/>
                      </a:endParaRPr>
                    </a:p>
                  </a:txBody>
                  <a:tcPr anchor="ctr"/>
                </a:tc>
                <a:tc>
                  <a:txBody>
                    <a:bodyPr/>
                    <a:lstStyle/>
                    <a:p>
                      <a:pPr algn="ctr"/>
                      <a:r>
                        <a:rPr lang="zh-TW" altLang="en-US" sz="2000" dirty="0" smtClean="0">
                          <a:latin typeface="標楷體" panose="03000509000000000000" pitchFamily="65" charset="-120"/>
                          <a:ea typeface="標楷體" panose="03000509000000000000" pitchFamily="65" charset="-120"/>
                        </a:rPr>
                        <a:t>報名人數</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3</a:t>
                      </a:r>
                      <a:r>
                        <a:rPr lang="zh-TW" altLang="en-US" sz="2000" dirty="0" smtClean="0">
                          <a:latin typeface="標楷體" panose="03000509000000000000" pitchFamily="65" charset="-120"/>
                          <a:ea typeface="標楷體" panose="03000509000000000000" pitchFamily="65" charset="-120"/>
                        </a:rPr>
                        <a:t>個計畫</a:t>
                      </a:r>
                      <a:endParaRPr lang="en-US" altLang="zh-TW" sz="2000" dirty="0" smtClean="0">
                        <a:latin typeface="標楷體" panose="03000509000000000000" pitchFamily="65" charset="-120"/>
                        <a:ea typeface="標楷體" panose="03000509000000000000" pitchFamily="65" charset="-120"/>
                      </a:endParaRPr>
                    </a:p>
                    <a:p>
                      <a:pPr algn="ctr"/>
                      <a:r>
                        <a:rPr lang="en-US" altLang="zh-TW" sz="2000" dirty="0" smtClean="0">
                          <a:latin typeface="標楷體" panose="03000509000000000000" pitchFamily="65" charset="-120"/>
                          <a:ea typeface="標楷體" panose="03000509000000000000" pitchFamily="65" charset="-120"/>
                        </a:rPr>
                        <a:t>9</a:t>
                      </a:r>
                      <a:r>
                        <a:rPr lang="zh-TW" altLang="en-US" sz="2000" dirty="0" smtClean="0">
                          <a:latin typeface="標楷體" panose="03000509000000000000" pitchFamily="65" charset="-120"/>
                          <a:ea typeface="標楷體" panose="03000509000000000000" pitchFamily="65" charset="-120"/>
                        </a:rPr>
                        <a:t>位學生</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marL="0" algn="ctr" defTabSz="457200" rtl="0" eaLnBrk="1" latinLnBrk="0" hangingPunct="1"/>
                      <a:r>
                        <a:rPr lang="en-US" altLang="zh-TW" sz="2000" kern="1200" dirty="0" smtClean="0">
                          <a:solidFill>
                            <a:srgbClr val="FF0000"/>
                          </a:solidFill>
                          <a:latin typeface="標楷體" panose="03000509000000000000" pitchFamily="65" charset="-120"/>
                          <a:ea typeface="標楷體" panose="03000509000000000000" pitchFamily="65" charset="-120"/>
                          <a:cs typeface="+mn-cs"/>
                        </a:rPr>
                        <a:t>2</a:t>
                      </a:r>
                      <a:r>
                        <a:rPr lang="zh-TW" altLang="en-US" sz="2000" kern="1200" dirty="0" smtClean="0">
                          <a:solidFill>
                            <a:srgbClr val="FF0000"/>
                          </a:solidFill>
                          <a:latin typeface="標楷體" panose="03000509000000000000" pitchFamily="65" charset="-120"/>
                          <a:ea typeface="標楷體" panose="03000509000000000000" pitchFamily="65" charset="-120"/>
                          <a:cs typeface="+mn-cs"/>
                        </a:rPr>
                        <a:t>個計畫</a:t>
                      </a:r>
                      <a:endParaRPr lang="en-US" altLang="zh-TW" sz="2000" kern="1200" dirty="0" smtClean="0">
                        <a:solidFill>
                          <a:srgbClr val="FF0000"/>
                        </a:solidFill>
                        <a:latin typeface="標楷體" panose="03000509000000000000" pitchFamily="65" charset="-120"/>
                        <a:ea typeface="標楷體" panose="03000509000000000000" pitchFamily="65" charset="-120"/>
                        <a:cs typeface="+mn-cs"/>
                      </a:endParaRPr>
                    </a:p>
                    <a:p>
                      <a:pPr marL="0" algn="ctr" defTabSz="457200" rtl="0" eaLnBrk="1" latinLnBrk="0" hangingPunct="1"/>
                      <a:r>
                        <a:rPr lang="en-US" altLang="zh-TW" sz="2000" kern="1200" dirty="0" smtClean="0">
                          <a:solidFill>
                            <a:srgbClr val="FF0000"/>
                          </a:solidFill>
                          <a:latin typeface="標楷體" panose="03000509000000000000" pitchFamily="65" charset="-120"/>
                          <a:ea typeface="標楷體" panose="03000509000000000000" pitchFamily="65" charset="-120"/>
                          <a:cs typeface="+mn-cs"/>
                        </a:rPr>
                        <a:t>1</a:t>
                      </a:r>
                      <a:r>
                        <a:rPr lang="zh-TW" altLang="en-US" sz="2000" kern="1200" dirty="0" smtClean="0">
                          <a:solidFill>
                            <a:srgbClr val="FF0000"/>
                          </a:solidFill>
                          <a:latin typeface="標楷體" panose="03000509000000000000" pitchFamily="65" charset="-120"/>
                          <a:ea typeface="標楷體" panose="03000509000000000000" pitchFamily="65" charset="-120"/>
                          <a:cs typeface="+mn-cs"/>
                        </a:rPr>
                        <a:t>位主持人</a:t>
                      </a:r>
                      <a:endParaRPr lang="en-US" altLang="zh-TW" sz="2000" kern="1200" dirty="0" smtClean="0">
                        <a:solidFill>
                          <a:srgbClr val="FF0000"/>
                        </a:solidFill>
                        <a:latin typeface="標楷體" panose="03000509000000000000" pitchFamily="65" charset="-120"/>
                        <a:ea typeface="標楷體" panose="03000509000000000000" pitchFamily="65" charset="-120"/>
                        <a:cs typeface="+mn-cs"/>
                      </a:endParaRPr>
                    </a:p>
                    <a:p>
                      <a:pPr marL="0" algn="ctr" defTabSz="457200" rtl="0" eaLnBrk="1" latinLnBrk="0" hangingPunct="1"/>
                      <a:r>
                        <a:rPr lang="en-US" altLang="zh-TW" sz="2000" kern="1200" dirty="0" smtClean="0">
                          <a:solidFill>
                            <a:srgbClr val="FF0000"/>
                          </a:solidFill>
                          <a:latin typeface="標楷體" panose="03000509000000000000" pitchFamily="65" charset="-120"/>
                          <a:ea typeface="標楷體" panose="03000509000000000000" pitchFamily="65" charset="-120"/>
                          <a:cs typeface="+mn-cs"/>
                        </a:rPr>
                        <a:t>12</a:t>
                      </a:r>
                      <a:r>
                        <a:rPr lang="zh-TW" altLang="en-US" sz="2000" kern="1200" dirty="0" smtClean="0">
                          <a:solidFill>
                            <a:srgbClr val="FF0000"/>
                          </a:solidFill>
                          <a:latin typeface="標楷體" panose="03000509000000000000" pitchFamily="65" charset="-120"/>
                          <a:ea typeface="標楷體" panose="03000509000000000000" pitchFamily="65" charset="-120"/>
                          <a:cs typeface="+mn-cs"/>
                        </a:rPr>
                        <a:t>位學生</a:t>
                      </a:r>
                      <a:endParaRPr lang="zh-TW" altLang="en-US" sz="2000" kern="1200" dirty="0">
                        <a:solidFill>
                          <a:srgbClr val="FF0000"/>
                        </a:solidFill>
                        <a:latin typeface="標楷體" panose="03000509000000000000" pitchFamily="65" charset="-120"/>
                        <a:ea typeface="標楷體" panose="03000509000000000000" pitchFamily="65" charset="-120"/>
                        <a:cs typeface="+mn-cs"/>
                      </a:endParaRPr>
                    </a:p>
                  </a:txBody>
                  <a:tcPr anchor="ctr"/>
                </a:tc>
                <a:tc>
                  <a:txBody>
                    <a:bodyPr/>
                    <a:lstStyle/>
                    <a:p>
                      <a:pPr marL="0" algn="ctr" defTabSz="457200" rtl="0" eaLnBrk="1" latinLnBrk="0" hangingPunct="1"/>
                      <a:r>
                        <a:rPr lang="en-US" altLang="zh-TW" sz="2000" kern="1200" dirty="0" smtClean="0">
                          <a:solidFill>
                            <a:srgbClr val="FF0000"/>
                          </a:solidFill>
                          <a:latin typeface="標楷體" panose="03000509000000000000" pitchFamily="65" charset="-120"/>
                          <a:ea typeface="標楷體" panose="03000509000000000000" pitchFamily="65" charset="-120"/>
                          <a:cs typeface="+mn-cs"/>
                        </a:rPr>
                        <a:t>1</a:t>
                      </a:r>
                      <a:r>
                        <a:rPr lang="zh-TW" altLang="en-US" sz="2000" kern="1200" dirty="0" smtClean="0">
                          <a:solidFill>
                            <a:srgbClr val="FF0000"/>
                          </a:solidFill>
                          <a:latin typeface="標楷體" panose="03000509000000000000" pitchFamily="65" charset="-120"/>
                          <a:ea typeface="標楷體" panose="03000509000000000000" pitchFamily="65" charset="-120"/>
                          <a:cs typeface="+mn-cs"/>
                        </a:rPr>
                        <a:t>個計畫 </a:t>
                      </a:r>
                      <a:endParaRPr lang="en-US" altLang="zh-TW" sz="2000" kern="1200" dirty="0" smtClean="0">
                        <a:solidFill>
                          <a:srgbClr val="FF0000"/>
                        </a:solidFill>
                        <a:latin typeface="標楷體" panose="03000509000000000000" pitchFamily="65" charset="-120"/>
                        <a:ea typeface="標楷體" panose="03000509000000000000" pitchFamily="65" charset="-120"/>
                        <a:cs typeface="+mn-cs"/>
                      </a:endParaRPr>
                    </a:p>
                    <a:p>
                      <a:pPr marL="0" algn="ctr" defTabSz="457200" rtl="0" eaLnBrk="1" latinLnBrk="0" hangingPunct="1"/>
                      <a:r>
                        <a:rPr lang="en-US" altLang="zh-TW" sz="2000" kern="1200" dirty="0" smtClean="0">
                          <a:solidFill>
                            <a:srgbClr val="FF0000"/>
                          </a:solidFill>
                          <a:latin typeface="標楷體" panose="03000509000000000000" pitchFamily="65" charset="-120"/>
                          <a:ea typeface="標楷體" panose="03000509000000000000" pitchFamily="65" charset="-120"/>
                          <a:cs typeface="+mn-cs"/>
                        </a:rPr>
                        <a:t>5</a:t>
                      </a:r>
                      <a:r>
                        <a:rPr lang="zh-TW" altLang="en-US" sz="2000" kern="1200" dirty="0" smtClean="0">
                          <a:solidFill>
                            <a:srgbClr val="FF0000"/>
                          </a:solidFill>
                          <a:latin typeface="標楷體" panose="03000509000000000000" pitchFamily="65" charset="-120"/>
                          <a:ea typeface="標楷體" panose="03000509000000000000" pitchFamily="65" charset="-120"/>
                          <a:cs typeface="+mn-cs"/>
                        </a:rPr>
                        <a:t>位學生</a:t>
                      </a:r>
                      <a:endParaRPr lang="zh-TW" altLang="en-US" sz="2000" kern="1200" dirty="0">
                        <a:solidFill>
                          <a:srgbClr val="FF0000"/>
                        </a:solidFill>
                        <a:latin typeface="標楷體" panose="03000509000000000000" pitchFamily="65" charset="-120"/>
                        <a:ea typeface="標楷體" panose="03000509000000000000" pitchFamily="65" charset="-120"/>
                        <a:cs typeface="+mn-cs"/>
                      </a:endParaRPr>
                    </a:p>
                  </a:txBody>
                  <a:tcPr anchor="ctr"/>
                </a:tc>
                <a:extLst>
                  <a:ext uri="{0D108BD9-81ED-4DB2-BD59-A6C34878D82A}">
                    <a16:rowId xmlns="" xmlns:a16="http://schemas.microsoft.com/office/drawing/2014/main" val="10004"/>
                  </a:ext>
                </a:extLst>
              </a:tr>
              <a:tr h="791266">
                <a:tc vMerge="1">
                  <a:txBody>
                    <a:bodyPr/>
                    <a:lstStyle/>
                    <a:p>
                      <a:pPr marL="0" algn="ctr" defTabSz="457200" rtl="0" eaLnBrk="1" latinLnBrk="0" hangingPunct="1"/>
                      <a:endParaRPr lang="zh-TW" altLang="en-US" sz="1800" kern="1200" dirty="0">
                        <a:solidFill>
                          <a:schemeClr val="dk1"/>
                        </a:solidFill>
                        <a:latin typeface="標楷體" panose="03000509000000000000" pitchFamily="65" charset="-120"/>
                        <a:ea typeface="標楷體" panose="03000509000000000000" pitchFamily="65" charset="-120"/>
                        <a:cs typeface="+mn-cs"/>
                      </a:endParaRPr>
                    </a:p>
                  </a:txBody>
                  <a:tcPr/>
                </a:tc>
                <a:tc>
                  <a:txBody>
                    <a:bodyPr/>
                    <a:lstStyle/>
                    <a:p>
                      <a:pPr algn="ctr"/>
                      <a:r>
                        <a:rPr lang="zh-TW" altLang="en-US" sz="2000" dirty="0" smtClean="0">
                          <a:latin typeface="標楷體" panose="03000509000000000000" pitchFamily="65" charset="-120"/>
                          <a:ea typeface="標楷體" panose="03000509000000000000" pitchFamily="65" charset="-120"/>
                        </a:rPr>
                        <a:t>核定人數</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en-US" altLang="zh-TW" sz="2000" dirty="0" smtClean="0">
                          <a:latin typeface="標楷體" panose="03000509000000000000" pitchFamily="65" charset="-120"/>
                          <a:ea typeface="標楷體" panose="03000509000000000000" pitchFamily="65" charset="-120"/>
                        </a:rPr>
                        <a:t>3</a:t>
                      </a:r>
                      <a:r>
                        <a:rPr lang="zh-TW" altLang="en-US" sz="2000" dirty="0" smtClean="0">
                          <a:latin typeface="標楷體" panose="03000509000000000000" pitchFamily="65" charset="-120"/>
                          <a:ea typeface="標楷體" panose="03000509000000000000" pitchFamily="65" charset="-120"/>
                        </a:rPr>
                        <a:t>個計畫</a:t>
                      </a:r>
                      <a:endParaRPr lang="en-US" altLang="zh-TW" sz="2000" dirty="0" smtClean="0">
                        <a:latin typeface="標楷體" panose="03000509000000000000" pitchFamily="65" charset="-120"/>
                        <a:ea typeface="標楷體" panose="03000509000000000000" pitchFamily="65" charset="-120"/>
                      </a:endParaRPr>
                    </a:p>
                    <a:p>
                      <a:pPr algn="ctr"/>
                      <a:r>
                        <a:rPr lang="en-US" altLang="zh-TW" sz="2000" dirty="0" smtClean="0">
                          <a:latin typeface="標楷體" panose="03000509000000000000" pitchFamily="65" charset="-120"/>
                          <a:ea typeface="標楷體" panose="03000509000000000000" pitchFamily="65" charset="-120"/>
                        </a:rPr>
                        <a:t>9</a:t>
                      </a:r>
                      <a:r>
                        <a:rPr lang="zh-TW" altLang="en-US" sz="2000" dirty="0" smtClean="0">
                          <a:latin typeface="標楷體" panose="03000509000000000000" pitchFamily="65" charset="-120"/>
                          <a:ea typeface="標楷體" panose="03000509000000000000" pitchFamily="65" charset="-120"/>
                        </a:rPr>
                        <a:t>位學生</a:t>
                      </a:r>
                    </a:p>
                  </a:txBody>
                  <a:tcPr anchor="ctr"/>
                </a:tc>
                <a:tc>
                  <a:txBody>
                    <a:bodyPr/>
                    <a:lstStyle/>
                    <a:p>
                      <a:pPr marL="0" algn="ctr" defTabSz="457200" rtl="0" eaLnBrk="1" latinLnBrk="0" hangingPunct="1"/>
                      <a:r>
                        <a:rPr lang="en-US" altLang="zh-TW" sz="2000" kern="1200" dirty="0" smtClean="0">
                          <a:solidFill>
                            <a:srgbClr val="FF0000"/>
                          </a:solidFill>
                          <a:latin typeface="標楷體" panose="03000509000000000000" pitchFamily="65" charset="-120"/>
                          <a:ea typeface="標楷體" panose="03000509000000000000" pitchFamily="65" charset="-120"/>
                          <a:cs typeface="+mn-cs"/>
                        </a:rPr>
                        <a:t>2</a:t>
                      </a:r>
                      <a:r>
                        <a:rPr lang="zh-TW" altLang="en-US" sz="2000" kern="1200" dirty="0" smtClean="0">
                          <a:solidFill>
                            <a:srgbClr val="FF0000"/>
                          </a:solidFill>
                          <a:latin typeface="標楷體" panose="03000509000000000000" pitchFamily="65" charset="-120"/>
                          <a:ea typeface="標楷體" panose="03000509000000000000" pitchFamily="65" charset="-120"/>
                          <a:cs typeface="+mn-cs"/>
                        </a:rPr>
                        <a:t>個計畫</a:t>
                      </a:r>
                      <a:endParaRPr lang="en-US" altLang="zh-TW" sz="2000" kern="1200" dirty="0" smtClean="0">
                        <a:solidFill>
                          <a:srgbClr val="FF0000"/>
                        </a:solidFill>
                        <a:latin typeface="標楷體" panose="03000509000000000000" pitchFamily="65" charset="-120"/>
                        <a:ea typeface="標楷體" panose="03000509000000000000" pitchFamily="65" charset="-120"/>
                        <a:cs typeface="+mn-cs"/>
                      </a:endParaRPr>
                    </a:p>
                    <a:p>
                      <a:pPr marL="0" algn="ctr" defTabSz="457200" rtl="0" eaLnBrk="1" latinLnBrk="0" hangingPunct="1"/>
                      <a:r>
                        <a:rPr lang="en-US" altLang="zh-TW" sz="2000" kern="1200" dirty="0" smtClean="0">
                          <a:solidFill>
                            <a:srgbClr val="FF0000"/>
                          </a:solidFill>
                          <a:latin typeface="標楷體" panose="03000509000000000000" pitchFamily="65" charset="-120"/>
                          <a:ea typeface="標楷體" panose="03000509000000000000" pitchFamily="65" charset="-120"/>
                          <a:cs typeface="+mn-cs"/>
                        </a:rPr>
                        <a:t>1</a:t>
                      </a:r>
                      <a:r>
                        <a:rPr lang="zh-TW" altLang="en-US" sz="2000" kern="1200" dirty="0" smtClean="0">
                          <a:solidFill>
                            <a:srgbClr val="FF0000"/>
                          </a:solidFill>
                          <a:latin typeface="標楷體" panose="03000509000000000000" pitchFamily="65" charset="-120"/>
                          <a:ea typeface="標楷體" panose="03000509000000000000" pitchFamily="65" charset="-120"/>
                          <a:cs typeface="+mn-cs"/>
                        </a:rPr>
                        <a:t>位主持人</a:t>
                      </a:r>
                      <a:endParaRPr lang="en-US" altLang="zh-TW" sz="2000" kern="1200" dirty="0" smtClean="0">
                        <a:solidFill>
                          <a:srgbClr val="FF0000"/>
                        </a:solidFill>
                        <a:latin typeface="標楷體" panose="03000509000000000000" pitchFamily="65" charset="-120"/>
                        <a:ea typeface="標楷體" panose="03000509000000000000" pitchFamily="65" charset="-120"/>
                        <a:cs typeface="+mn-cs"/>
                      </a:endParaRPr>
                    </a:p>
                    <a:p>
                      <a:pPr marL="0" algn="ctr" defTabSz="457200" rtl="0" eaLnBrk="1" latinLnBrk="0" hangingPunct="1"/>
                      <a:r>
                        <a:rPr lang="en-US" altLang="zh-TW" sz="2000" kern="1200" dirty="0" smtClean="0">
                          <a:solidFill>
                            <a:srgbClr val="FF0000"/>
                          </a:solidFill>
                          <a:latin typeface="標楷體" panose="03000509000000000000" pitchFamily="65" charset="-120"/>
                          <a:ea typeface="標楷體" panose="03000509000000000000" pitchFamily="65" charset="-120"/>
                          <a:cs typeface="+mn-cs"/>
                        </a:rPr>
                        <a:t>12</a:t>
                      </a:r>
                      <a:r>
                        <a:rPr lang="zh-TW" altLang="en-US" sz="2000" kern="1200" dirty="0" smtClean="0">
                          <a:solidFill>
                            <a:srgbClr val="FF0000"/>
                          </a:solidFill>
                          <a:latin typeface="標楷體" panose="03000509000000000000" pitchFamily="65" charset="-120"/>
                          <a:ea typeface="標楷體" panose="03000509000000000000" pitchFamily="65" charset="-120"/>
                          <a:cs typeface="+mn-cs"/>
                        </a:rPr>
                        <a:t>位學生</a:t>
                      </a:r>
                    </a:p>
                  </a:txBody>
                  <a:tcPr anchor="ctr"/>
                </a:tc>
                <a:tc>
                  <a:txBody>
                    <a:bodyPr/>
                    <a:lstStyle/>
                    <a:p>
                      <a:pPr marL="0" algn="ctr" defTabSz="457200" rtl="0" eaLnBrk="1" latinLnBrk="0" hangingPunct="1"/>
                      <a:r>
                        <a:rPr lang="en-US" altLang="zh-TW" sz="2000" kern="1200" dirty="0" smtClean="0">
                          <a:solidFill>
                            <a:srgbClr val="FF0000"/>
                          </a:solidFill>
                          <a:latin typeface="標楷體" panose="03000509000000000000" pitchFamily="65" charset="-120"/>
                          <a:ea typeface="標楷體" panose="03000509000000000000" pitchFamily="65" charset="-120"/>
                          <a:cs typeface="+mn-cs"/>
                        </a:rPr>
                        <a:t>1</a:t>
                      </a:r>
                      <a:r>
                        <a:rPr lang="zh-TW" altLang="en-US" sz="2000" kern="1200" dirty="0" smtClean="0">
                          <a:solidFill>
                            <a:srgbClr val="FF0000"/>
                          </a:solidFill>
                          <a:latin typeface="標楷體" panose="03000509000000000000" pitchFamily="65" charset="-120"/>
                          <a:ea typeface="標楷體" panose="03000509000000000000" pitchFamily="65" charset="-120"/>
                          <a:cs typeface="+mn-cs"/>
                        </a:rPr>
                        <a:t>個計畫 </a:t>
                      </a:r>
                      <a:endParaRPr lang="en-US" altLang="zh-TW" sz="2000" kern="1200" dirty="0" smtClean="0">
                        <a:solidFill>
                          <a:srgbClr val="FF0000"/>
                        </a:solidFill>
                        <a:latin typeface="標楷體" panose="03000509000000000000" pitchFamily="65" charset="-120"/>
                        <a:ea typeface="標楷體" panose="03000509000000000000" pitchFamily="65" charset="-120"/>
                        <a:cs typeface="+mn-cs"/>
                      </a:endParaRPr>
                    </a:p>
                    <a:p>
                      <a:pPr marL="0" algn="ctr" defTabSz="457200" rtl="0" eaLnBrk="1" latinLnBrk="0" hangingPunct="1"/>
                      <a:r>
                        <a:rPr lang="en-US" altLang="zh-TW" sz="2000" kern="1200" dirty="0" smtClean="0">
                          <a:solidFill>
                            <a:srgbClr val="FF0000"/>
                          </a:solidFill>
                          <a:latin typeface="標楷體" panose="03000509000000000000" pitchFamily="65" charset="-120"/>
                          <a:ea typeface="標楷體" panose="03000509000000000000" pitchFamily="65" charset="-120"/>
                          <a:cs typeface="+mn-cs"/>
                        </a:rPr>
                        <a:t>5</a:t>
                      </a:r>
                      <a:r>
                        <a:rPr lang="zh-TW" altLang="en-US" sz="2000" kern="1200" dirty="0" smtClean="0">
                          <a:solidFill>
                            <a:srgbClr val="FF0000"/>
                          </a:solidFill>
                          <a:latin typeface="標楷體" panose="03000509000000000000" pitchFamily="65" charset="-120"/>
                          <a:ea typeface="標楷體" panose="03000509000000000000" pitchFamily="65" charset="-120"/>
                          <a:cs typeface="+mn-cs"/>
                        </a:rPr>
                        <a:t>位學生</a:t>
                      </a:r>
                    </a:p>
                  </a:txBody>
                  <a:tcPr anchor="ctr"/>
                </a:tc>
                <a:extLst>
                  <a:ext uri="{0D108BD9-81ED-4DB2-BD59-A6C34878D82A}">
                    <a16:rowId xmlns="" xmlns:a16="http://schemas.microsoft.com/office/drawing/2014/main" val="10005"/>
                  </a:ext>
                </a:extLst>
              </a:tr>
              <a:tr h="655851">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2000" dirty="0" smtClean="0">
                          <a:latin typeface="標楷體" panose="03000509000000000000" pitchFamily="65" charset="-120"/>
                          <a:ea typeface="標楷體" panose="03000509000000000000" pitchFamily="65" charset="-120"/>
                        </a:rPr>
                        <a:t>教育部核定款項</a:t>
                      </a:r>
                    </a:p>
                  </a:txBody>
                  <a:tcPr anchor="ctr"/>
                </a:tc>
                <a:tc hMerge="1">
                  <a:txBody>
                    <a:bodyPr/>
                    <a:lstStyle/>
                    <a:p>
                      <a:endParaRPr lang="zh-TW" altLang="en-US" dirty="0">
                        <a:latin typeface="標楷體" panose="03000509000000000000" pitchFamily="65" charset="-120"/>
                        <a:ea typeface="標楷體" panose="03000509000000000000" pitchFamily="65" charset="-120"/>
                      </a:endParaRPr>
                    </a:p>
                  </a:txBody>
                  <a:tcPr/>
                </a:tc>
                <a:tc>
                  <a:txBody>
                    <a:bodyPr/>
                    <a:lstStyle/>
                    <a:p>
                      <a:pPr algn="ctr"/>
                      <a:r>
                        <a:rPr lang="en-US" altLang="zh-TW" sz="2000" dirty="0" smtClean="0">
                          <a:latin typeface="標楷體" panose="03000509000000000000" pitchFamily="65" charset="-120"/>
                          <a:ea typeface="標楷體" panose="03000509000000000000" pitchFamily="65" charset="-120"/>
                        </a:rPr>
                        <a:t>990,000</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marL="0" algn="ctr" defTabSz="457200" rtl="0" eaLnBrk="1" latinLnBrk="0" hangingPunct="1"/>
                      <a:r>
                        <a:rPr lang="en-US" altLang="zh-TW" sz="2000" kern="1200" dirty="0" smtClean="0">
                          <a:solidFill>
                            <a:srgbClr val="FF0000"/>
                          </a:solidFill>
                          <a:latin typeface="標楷體" panose="03000509000000000000" pitchFamily="65" charset="-120"/>
                          <a:ea typeface="標楷體" panose="03000509000000000000" pitchFamily="65" charset="-120"/>
                          <a:cs typeface="+mn-cs"/>
                        </a:rPr>
                        <a:t>1,320,000</a:t>
                      </a:r>
                      <a:endParaRPr lang="zh-TW" altLang="en-US" sz="2000" kern="1200" dirty="0">
                        <a:solidFill>
                          <a:srgbClr val="FF0000"/>
                        </a:solidFill>
                        <a:latin typeface="標楷體" panose="03000509000000000000" pitchFamily="65" charset="-120"/>
                        <a:ea typeface="標楷體" panose="03000509000000000000" pitchFamily="65" charset="-120"/>
                        <a:cs typeface="+mn-cs"/>
                      </a:endParaRPr>
                    </a:p>
                  </a:txBody>
                  <a:tcPr anchor="ctr"/>
                </a:tc>
                <a:tc>
                  <a:txBody>
                    <a:bodyPr/>
                    <a:lstStyle/>
                    <a:p>
                      <a:pPr marL="0" algn="ctr" defTabSz="457200" rtl="0" eaLnBrk="1" latinLnBrk="0" hangingPunct="1"/>
                      <a:r>
                        <a:rPr lang="en-US" altLang="zh-TW" sz="2000" kern="1200" dirty="0" smtClean="0">
                          <a:solidFill>
                            <a:srgbClr val="FF0000"/>
                          </a:solidFill>
                          <a:latin typeface="標楷體" panose="03000509000000000000" pitchFamily="65" charset="-120"/>
                          <a:ea typeface="標楷體" panose="03000509000000000000" pitchFamily="65" charset="-120"/>
                          <a:cs typeface="+mn-cs"/>
                        </a:rPr>
                        <a:t>791,574</a:t>
                      </a:r>
                      <a:endParaRPr lang="zh-TW" altLang="en-US" sz="2000" kern="1200" dirty="0">
                        <a:solidFill>
                          <a:srgbClr val="FF0000"/>
                        </a:solidFill>
                        <a:latin typeface="標楷體" panose="03000509000000000000" pitchFamily="65" charset="-120"/>
                        <a:ea typeface="標楷體" panose="03000509000000000000" pitchFamily="65" charset="-120"/>
                        <a:cs typeface="+mn-cs"/>
                      </a:endParaRPr>
                    </a:p>
                  </a:txBody>
                  <a:tcPr anchor="ct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463852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73811"/>
            <a:ext cx="8229600" cy="992099"/>
          </a:xfrm>
        </p:spPr>
        <p:txBody>
          <a:bodyPr/>
          <a:lstStyle/>
          <a:p>
            <a:r>
              <a:rPr lang="zh-TW" altLang="en-US" dirty="0" smtClean="0">
                <a:solidFill>
                  <a:schemeClr val="tx1"/>
                </a:solidFill>
                <a:latin typeface="標楷體" panose="03000509000000000000" pitchFamily="65" charset="-120"/>
                <a:ea typeface="標楷體" panose="03000509000000000000" pitchFamily="65" charset="-120"/>
              </a:rPr>
              <a:t>補助對象</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457200" y="1565910"/>
            <a:ext cx="8229600" cy="4777740"/>
          </a:xfrm>
        </p:spPr>
        <p:txBody>
          <a:bodyPr>
            <a:normAutofit/>
          </a:bodyPr>
          <a:lstStyle/>
          <a:p>
            <a:r>
              <a:rPr lang="zh-TW" altLang="en-US" sz="2800" dirty="0" smtClean="0">
                <a:latin typeface="標楷體" panose="03000509000000000000" pitchFamily="65" charset="-120"/>
                <a:ea typeface="標楷體" panose="03000509000000000000" pitchFamily="65" charset="-120"/>
              </a:rPr>
              <a:t>具中華民國國籍，且在臺灣地區設有戶籍。</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於薦送學校就讀一學期以上之</a:t>
            </a:r>
            <a:r>
              <a:rPr lang="zh-TW" altLang="en-US" sz="2800" b="1" dirty="0" smtClean="0">
                <a:solidFill>
                  <a:srgbClr val="FF0000"/>
                </a:solidFill>
                <a:latin typeface="標楷體" panose="03000509000000000000" pitchFamily="65" charset="-120"/>
                <a:ea typeface="標楷體" panose="03000509000000000000" pitchFamily="65" charset="-120"/>
              </a:rPr>
              <a:t>在學學生</a:t>
            </a:r>
            <a:r>
              <a:rPr lang="zh-TW" altLang="en-US" sz="2800" dirty="0" smtClean="0">
                <a:latin typeface="標楷體" panose="03000509000000000000" pitchFamily="65" charset="-120"/>
                <a:ea typeface="標楷體" panose="03000509000000000000" pitchFamily="65" charset="-120"/>
              </a:rPr>
              <a:t>，不包括國內及境外在職專班生。</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申請</a:t>
            </a:r>
            <a:r>
              <a:rPr lang="zh-TW" altLang="en-US" sz="2800" b="1" u="sng" dirty="0" smtClean="0">
                <a:solidFill>
                  <a:srgbClr val="FF0000"/>
                </a:solidFill>
                <a:latin typeface="標楷體" panose="03000509000000000000" pitchFamily="65" charset="-120"/>
                <a:ea typeface="標楷體" panose="03000509000000000000" pitchFamily="65" charset="-120"/>
              </a:rPr>
              <a:t>學海惜珠</a:t>
            </a:r>
            <a:r>
              <a:rPr lang="zh-TW" altLang="en-US" sz="2800" dirty="0" smtClean="0">
                <a:latin typeface="標楷體" panose="03000509000000000000" pitchFamily="65" charset="-120"/>
                <a:ea typeface="標楷體" panose="03000509000000000000" pitchFamily="65" charset="-120"/>
              </a:rPr>
              <a:t>者，應有各直轄市、縣</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市</a:t>
            </a:r>
            <a:r>
              <a:rPr lang="en-US" altLang="zh-TW"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主管機關認定之低收入戶、中低收入戶或中低收入相關補助資格。</a:t>
            </a:r>
            <a:endParaRPr lang="en-US" altLang="zh-TW" sz="2800" u="sng"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通過薦送學校規定之</a:t>
            </a:r>
            <a:r>
              <a:rPr lang="zh-TW" altLang="en-US" sz="2800" b="1" u="sng" dirty="0" smtClean="0">
                <a:latin typeface="標楷體" panose="03000509000000000000" pitchFamily="65" charset="-120"/>
                <a:ea typeface="標楷體" panose="03000509000000000000" pitchFamily="65" charset="-120"/>
              </a:rPr>
              <a:t>專業</a:t>
            </a:r>
            <a:r>
              <a:rPr lang="zh-TW" altLang="en-US" sz="2800" dirty="0" smtClean="0">
                <a:latin typeface="標楷體" panose="03000509000000000000" pitchFamily="65" charset="-120"/>
                <a:ea typeface="標楷體" panose="03000509000000000000" pitchFamily="65" charset="-120"/>
              </a:rPr>
              <a:t>及</a:t>
            </a:r>
            <a:r>
              <a:rPr lang="zh-TW" altLang="en-US" sz="2800" b="1" u="sng" dirty="0" smtClean="0">
                <a:latin typeface="標楷體" panose="03000509000000000000" pitchFamily="65" charset="-120"/>
                <a:ea typeface="標楷體" panose="03000509000000000000" pitchFamily="65" charset="-120"/>
              </a:rPr>
              <a:t>語言能力</a:t>
            </a:r>
            <a:r>
              <a:rPr lang="zh-TW" altLang="en-US" sz="2800" dirty="0" smtClean="0">
                <a:latin typeface="標楷體" panose="03000509000000000000" pitchFamily="65" charset="-120"/>
                <a:ea typeface="標楷體" panose="03000509000000000000" pitchFamily="65" charset="-120"/>
              </a:rPr>
              <a:t>條件。</a:t>
            </a:r>
            <a:endParaRPr lang="en-US" altLang="zh-TW" sz="2800" dirty="0" smtClean="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同一申請人，同一教育階段，以補助一次為限。</a:t>
            </a:r>
            <a:endParaRPr lang="zh-TW" altLang="en-US" sz="2800" dirty="0">
              <a:latin typeface="標楷體" panose="03000509000000000000" pitchFamily="65" charset="-120"/>
              <a:ea typeface="標楷體" panose="03000509000000000000" pitchFamily="65" charset="-120"/>
            </a:endParaRPr>
          </a:p>
        </p:txBody>
      </p:sp>
      <p:sp>
        <p:nvSpPr>
          <p:cNvPr id="4" name="矩形 3"/>
          <p:cNvSpPr/>
          <p:nvPr/>
        </p:nvSpPr>
        <p:spPr>
          <a:xfrm>
            <a:off x="7743825" y="0"/>
            <a:ext cx="1400175" cy="428625"/>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rPr>
              <a:t>NTCU</a:t>
            </a:r>
            <a:endParaRPr lang="zh-TW" altLang="en-US" dirty="0">
              <a:effectLst>
                <a:outerShdw blurRad="50800" dist="38100" dir="2700000" algn="tl"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8630" y="325755"/>
            <a:ext cx="8229600" cy="1289049"/>
          </a:xfrm>
        </p:spPr>
        <p:txBody>
          <a:bodyPr>
            <a:normAutofit/>
          </a:bodyPr>
          <a:lstStyle/>
          <a:p>
            <a:r>
              <a:rPr lang="zh-TW" altLang="en-US" sz="4000" dirty="0" smtClean="0">
                <a:solidFill>
                  <a:schemeClr val="tx1"/>
                </a:solidFill>
                <a:latin typeface="標楷體" panose="03000509000000000000" pitchFamily="65" charset="-120"/>
                <a:ea typeface="標楷體" panose="03000509000000000000" pitchFamily="65" charset="-120"/>
              </a:rPr>
              <a:t>補助期限及額度</a:t>
            </a:r>
            <a:endParaRPr lang="zh-TW" altLang="en-US" sz="4000" dirty="0">
              <a:solidFill>
                <a:schemeClr val="tx1"/>
              </a:solidFill>
              <a:latin typeface="標楷體" panose="03000509000000000000" pitchFamily="65" charset="-120"/>
              <a:ea typeface="標楷體" panose="03000509000000000000" pitchFamily="65" charset="-120"/>
            </a:endParaRPr>
          </a:p>
        </p:txBody>
      </p:sp>
      <p:sp>
        <p:nvSpPr>
          <p:cNvPr id="4" name="矩形 3"/>
          <p:cNvSpPr/>
          <p:nvPr/>
        </p:nvSpPr>
        <p:spPr>
          <a:xfrm>
            <a:off x="7743825" y="0"/>
            <a:ext cx="1400175" cy="428625"/>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NTCU</a:t>
            </a:r>
            <a:endParaRPr lang="zh-TW" altLang="en-US" dirty="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sp>
        <p:nvSpPr>
          <p:cNvPr id="7" name="文字方塊 6"/>
          <p:cNvSpPr txBox="1"/>
          <p:nvPr/>
        </p:nvSpPr>
        <p:spPr>
          <a:xfrm>
            <a:off x="457200" y="6070224"/>
            <a:ext cx="8275320" cy="584775"/>
          </a:xfrm>
          <a:prstGeom prst="rect">
            <a:avLst/>
          </a:prstGeom>
          <a:noFill/>
        </p:spPr>
        <p:txBody>
          <a:bodyPr wrap="square" rtlCol="0">
            <a:spAutoFit/>
          </a:bodyPr>
          <a:lstStyle/>
          <a:p>
            <a:r>
              <a:rPr lang="zh-TW" altLang="en-US" sz="1600" b="1" dirty="0" smtClean="0">
                <a:solidFill>
                  <a:srgbClr val="FF0000"/>
                </a:solidFill>
                <a:latin typeface="標楷體" panose="03000509000000000000" pitchFamily="65" charset="-120"/>
                <a:ea typeface="標楷體" panose="03000509000000000000" pitchFamily="65" charset="-120"/>
              </a:rPr>
              <a:t>重要</a:t>
            </a:r>
            <a:r>
              <a:rPr lang="en-US" altLang="zh-TW" sz="1600" b="1" dirty="0" smtClean="0">
                <a:solidFill>
                  <a:srgbClr val="FF0000"/>
                </a:solidFill>
                <a:latin typeface="標楷體" panose="03000509000000000000" pitchFamily="65" charset="-120"/>
                <a:ea typeface="標楷體" panose="03000509000000000000" pitchFamily="65" charset="-120"/>
              </a:rPr>
              <a:t>:</a:t>
            </a:r>
          </a:p>
          <a:p>
            <a:r>
              <a:rPr lang="zh-TW" altLang="en-US" sz="1600" dirty="0" smtClean="0">
                <a:latin typeface="標楷體" panose="03000509000000000000" pitchFamily="65" charset="-120"/>
                <a:ea typeface="標楷體" panose="03000509000000000000" pitchFamily="65" charset="-120"/>
              </a:rPr>
              <a:t>補助</a:t>
            </a:r>
            <a:r>
              <a:rPr lang="zh-TW" altLang="en-US" sz="1600" dirty="0">
                <a:latin typeface="標楷體" panose="03000509000000000000" pitchFamily="65" charset="-120"/>
                <a:ea typeface="標楷體" panose="03000509000000000000" pitchFamily="65" charset="-120"/>
              </a:rPr>
              <a:t>起始日為教育部核定當年度補助經費公告</a:t>
            </a:r>
            <a:r>
              <a:rPr lang="zh-TW" altLang="en-US" sz="1600" dirty="0" smtClean="0">
                <a:latin typeface="標楷體" panose="03000509000000000000" pitchFamily="65" charset="-120"/>
                <a:ea typeface="標楷體" panose="03000509000000000000" pitchFamily="65" charset="-120"/>
              </a:rPr>
              <a:t>日起</a:t>
            </a:r>
            <a:r>
              <a:rPr lang="en-US" altLang="zh-TW" sz="1600" dirty="0" smtClean="0">
                <a:latin typeface="標楷體" panose="03000509000000000000" pitchFamily="65" charset="-120"/>
                <a:ea typeface="標楷體" panose="03000509000000000000" pitchFamily="65" charset="-120"/>
              </a:rPr>
              <a:t>(</a:t>
            </a:r>
            <a:r>
              <a:rPr lang="zh-TW" altLang="en-US" sz="1600" dirty="0" smtClean="0">
                <a:latin typeface="標楷體" panose="03000509000000000000" pitchFamily="65" charset="-120"/>
                <a:ea typeface="標楷體" panose="03000509000000000000" pitchFamily="65" charset="-120"/>
              </a:rPr>
              <a:t>每年教育部公告日為</a:t>
            </a:r>
            <a:r>
              <a:rPr lang="en-US" altLang="zh-TW" sz="1600" b="1" dirty="0" smtClean="0">
                <a:solidFill>
                  <a:srgbClr val="FF0000"/>
                </a:solidFill>
                <a:latin typeface="標楷體" panose="03000509000000000000" pitchFamily="65" charset="-120"/>
                <a:ea typeface="標楷體" panose="03000509000000000000" pitchFamily="65" charset="-120"/>
              </a:rPr>
              <a:t>5</a:t>
            </a:r>
            <a:r>
              <a:rPr lang="zh-TW" altLang="en-US" sz="1600" b="1" dirty="0" smtClean="0">
                <a:solidFill>
                  <a:srgbClr val="FF0000"/>
                </a:solidFill>
                <a:latin typeface="標楷體" panose="03000509000000000000" pitchFamily="65" charset="-120"/>
                <a:ea typeface="標楷體" panose="03000509000000000000" pitchFamily="65" charset="-120"/>
              </a:rPr>
              <a:t>月</a:t>
            </a:r>
            <a:r>
              <a:rPr lang="en-US" altLang="zh-TW" sz="1600" b="1" dirty="0" smtClean="0">
                <a:solidFill>
                  <a:srgbClr val="FF0000"/>
                </a:solidFill>
                <a:latin typeface="標楷體" panose="03000509000000000000" pitchFamily="65" charset="-120"/>
                <a:ea typeface="標楷體" panose="03000509000000000000" pitchFamily="65" charset="-120"/>
              </a:rPr>
              <a:t>31</a:t>
            </a:r>
            <a:r>
              <a:rPr lang="zh-TW" altLang="en-US" sz="1600" b="1" dirty="0" smtClean="0">
                <a:solidFill>
                  <a:srgbClr val="FF0000"/>
                </a:solidFill>
                <a:latin typeface="標楷體" panose="03000509000000000000" pitchFamily="65" charset="-120"/>
                <a:ea typeface="標楷體" panose="03000509000000000000" pitchFamily="65" charset="-120"/>
              </a:rPr>
              <a:t>日前後</a:t>
            </a:r>
            <a:r>
              <a:rPr lang="en-US" altLang="zh-TW" sz="1600" dirty="0" smtClean="0">
                <a:latin typeface="標楷體" panose="03000509000000000000" pitchFamily="65" charset="-120"/>
                <a:ea typeface="標楷體" panose="03000509000000000000" pitchFamily="65" charset="-120"/>
              </a:rPr>
              <a:t>)</a:t>
            </a:r>
            <a:endParaRPr lang="zh-TW" altLang="en-US" sz="1600" dirty="0">
              <a:latin typeface="標楷體" panose="03000509000000000000" pitchFamily="65" charset="-120"/>
              <a:ea typeface="標楷體" panose="03000509000000000000" pitchFamily="65"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955037589"/>
              </p:ext>
            </p:extLst>
          </p:nvPr>
        </p:nvGraphicFramePr>
        <p:xfrm>
          <a:off x="397192" y="1450712"/>
          <a:ext cx="8461058" cy="4288476"/>
        </p:xfrm>
        <a:graphic>
          <a:graphicData uri="http://schemas.openxmlformats.org/drawingml/2006/table">
            <a:tbl>
              <a:tblPr firstRow="1" bandRow="1">
                <a:tableStyleId>{5C22544A-7EE6-4342-B048-85BDC9FD1C3A}</a:tableStyleId>
              </a:tblPr>
              <a:tblGrid>
                <a:gridCol w="1241267">
                  <a:extLst>
                    <a:ext uri="{9D8B030D-6E8A-4147-A177-3AD203B41FA5}">
                      <a16:colId xmlns="" xmlns:a16="http://schemas.microsoft.com/office/drawing/2014/main" val="20000"/>
                    </a:ext>
                  </a:extLst>
                </a:gridCol>
                <a:gridCol w="3608048">
                  <a:extLst>
                    <a:ext uri="{9D8B030D-6E8A-4147-A177-3AD203B41FA5}">
                      <a16:colId xmlns="" xmlns:a16="http://schemas.microsoft.com/office/drawing/2014/main" val="20001"/>
                    </a:ext>
                  </a:extLst>
                </a:gridCol>
                <a:gridCol w="3611743">
                  <a:extLst>
                    <a:ext uri="{9D8B030D-6E8A-4147-A177-3AD203B41FA5}">
                      <a16:colId xmlns="" xmlns:a16="http://schemas.microsoft.com/office/drawing/2014/main" val="20002"/>
                    </a:ext>
                  </a:extLst>
                </a:gridCol>
              </a:tblGrid>
              <a:tr h="372052">
                <a:tc>
                  <a:txBody>
                    <a:bodyPr/>
                    <a:lstStyle/>
                    <a:p>
                      <a:endParaRPr lang="zh-TW" altLang="en-US" sz="2000" dirty="0">
                        <a:latin typeface="標楷體" panose="03000509000000000000" pitchFamily="65" charset="-120"/>
                        <a:ea typeface="標楷體" panose="03000509000000000000" pitchFamily="65" charset="-120"/>
                      </a:endParaRPr>
                    </a:p>
                  </a:txBody>
                  <a:tcPr/>
                </a:tc>
                <a:tc>
                  <a:txBody>
                    <a:bodyPr/>
                    <a:lstStyle/>
                    <a:p>
                      <a:pPr algn="ctr"/>
                      <a:r>
                        <a:rPr lang="zh-TW" altLang="en-US" sz="2000" dirty="0" smtClean="0">
                          <a:latin typeface="標楷體" panose="03000509000000000000" pitchFamily="65" charset="-120"/>
                          <a:ea typeface="標楷體" panose="03000509000000000000" pitchFamily="65" charset="-120"/>
                        </a:rPr>
                        <a:t>學海飛颺</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2000" dirty="0" smtClean="0">
                          <a:latin typeface="標楷體" panose="03000509000000000000" pitchFamily="65" charset="-120"/>
                          <a:ea typeface="標楷體" panose="03000509000000000000" pitchFamily="65" charset="-120"/>
                        </a:rPr>
                        <a:t>學海惜珠</a:t>
                      </a:r>
                      <a:endParaRPr lang="zh-TW" altLang="en-US" sz="2000" dirty="0">
                        <a:latin typeface="標楷體" panose="03000509000000000000" pitchFamily="65" charset="-120"/>
                        <a:ea typeface="標楷體" panose="03000509000000000000" pitchFamily="65" charset="-120"/>
                      </a:endParaRPr>
                    </a:p>
                  </a:txBody>
                  <a:tcPr anchor="ctr"/>
                </a:tc>
                <a:extLst>
                  <a:ext uri="{0D108BD9-81ED-4DB2-BD59-A6C34878D82A}">
                    <a16:rowId xmlns="" xmlns:a16="http://schemas.microsoft.com/office/drawing/2014/main" val="10000"/>
                  </a:ext>
                </a:extLst>
              </a:tr>
              <a:tr h="944440">
                <a:tc>
                  <a:txBody>
                    <a:bodyPr/>
                    <a:lstStyle/>
                    <a:p>
                      <a:pPr algn="ctr"/>
                      <a:r>
                        <a:rPr lang="zh-TW" altLang="en-US" sz="2000" dirty="0" smtClean="0">
                          <a:latin typeface="標楷體" panose="03000509000000000000" pitchFamily="65" charset="-120"/>
                          <a:ea typeface="標楷體" panose="03000509000000000000" pitchFamily="65" charset="-120"/>
                        </a:rPr>
                        <a:t>補助期限</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1</a:t>
                      </a: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學期</a:t>
                      </a:r>
                      <a:r>
                        <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a:t>
                      </a: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季</a:t>
                      </a:r>
                      <a:r>
                        <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a:t>
                      </a: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1</a:t>
                      </a: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學年	</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1</a:t>
                      </a: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學期</a:t>
                      </a:r>
                      <a:r>
                        <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a:t>
                      </a: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季</a:t>
                      </a:r>
                      <a:r>
                        <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a:t>
                      </a: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1</a:t>
                      </a: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學年	</a:t>
                      </a:r>
                    </a:p>
                  </a:txBody>
                  <a:tcPr anchor="ctr"/>
                </a:tc>
                <a:extLst>
                  <a:ext uri="{0D108BD9-81ED-4DB2-BD59-A6C34878D82A}">
                    <a16:rowId xmlns="" xmlns:a16="http://schemas.microsoft.com/office/drawing/2014/main" val="10001"/>
                  </a:ext>
                </a:extLst>
              </a:tr>
              <a:tr h="2947796">
                <a:tc>
                  <a:txBody>
                    <a:bodyPr/>
                    <a:lstStyle/>
                    <a:p>
                      <a:pPr algn="ctr"/>
                      <a:r>
                        <a:rPr lang="zh-TW" altLang="en-US" sz="2000" dirty="0" smtClean="0">
                          <a:latin typeface="標楷體" panose="03000509000000000000" pitchFamily="65" charset="-120"/>
                          <a:ea typeface="標楷體" panose="03000509000000000000" pitchFamily="65" charset="-120"/>
                        </a:rPr>
                        <a:t>補助額度</a:t>
                      </a:r>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marL="285750" indent="-285750" algn="l">
                        <a:buFont typeface="Wingdings" panose="05000000000000000000" pitchFamily="2" charset="2"/>
                        <a:buChar char="Ø"/>
                      </a:pP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教育部補助每人</a:t>
                      </a:r>
                      <a:r>
                        <a:rPr lang="zh-TW" altLang="en-US" sz="20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新臺幣</a:t>
                      </a:r>
                      <a:r>
                        <a:rPr lang="en-US" altLang="zh-TW" sz="20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5</a:t>
                      </a:r>
                      <a:r>
                        <a:rPr lang="zh-TW" altLang="en-US" sz="20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萬元以上</a:t>
                      </a:r>
                      <a:r>
                        <a:rPr lang="en-US" altLang="zh-TW" sz="20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30</a:t>
                      </a:r>
                      <a:r>
                        <a:rPr lang="zh-TW" altLang="en-US" sz="20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萬元以下</a:t>
                      </a: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；其補助額度得依本部當年度經費預算調整</a:t>
                      </a:r>
                      <a:endPar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endParaRPr>
                    </a:p>
                    <a:p>
                      <a:pPr marL="285750" indent="-285750" algn="l">
                        <a:buFont typeface="Wingdings" panose="05000000000000000000" pitchFamily="2" charset="2"/>
                        <a:buChar char="Ø"/>
                      </a:pP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每人補助額度由薦送學校自訂，得包括一張來回經濟艙機票款、國外學費及生活費</a:t>
                      </a:r>
                    </a:p>
                    <a:p>
                      <a:pPr algn="l"/>
                      <a:endParaRPr lang="zh-TW" altLang="en-US" sz="2000" dirty="0">
                        <a:latin typeface="標楷體" panose="03000509000000000000" pitchFamily="65" charset="-120"/>
                        <a:ea typeface="標楷體" panose="03000509000000000000" pitchFamily="65" charset="-120"/>
                      </a:endParaRPr>
                    </a:p>
                  </a:txBody>
                  <a:tcPr anchor="ctr"/>
                </a:tc>
                <a:tc>
                  <a:txBody>
                    <a:bodyPr/>
                    <a:lstStyle/>
                    <a:p>
                      <a:pPr marL="285750" indent="-285750" algn="l">
                        <a:buFont typeface="Wingdings" panose="05000000000000000000" pitchFamily="2" charset="2"/>
                        <a:buChar char="Ø"/>
                      </a:pP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選送生</a:t>
                      </a:r>
                      <a:r>
                        <a:rPr lang="zh-TW" altLang="en-US" sz="20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補助額度依計畫書所載學生資料評核</a:t>
                      </a: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，並考量擬赴留學國別或城市別及各航空公司經濟艙票價訂定</a:t>
                      </a:r>
                      <a:endParaRPr lang="en-US" altLang="zh-TW"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endParaRPr>
                    </a:p>
                    <a:p>
                      <a:pPr marL="285750" indent="-285750" algn="l">
                        <a:buFont typeface="Wingdings" panose="05000000000000000000" pitchFamily="2" charset="2"/>
                        <a:buChar char="Ø"/>
                      </a:pPr>
                      <a:r>
                        <a:rPr lang="zh-TW" altLang="en-US" sz="20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補助項目得包括一張來回經濟艙機票款、國外學費及生活費</a:t>
                      </a:r>
                    </a:p>
                    <a:p>
                      <a:pPr algn="l"/>
                      <a:endParaRPr lang="zh-TW" altLang="en-US" sz="2000" dirty="0">
                        <a:latin typeface="標楷體" panose="03000509000000000000" pitchFamily="65" charset="-120"/>
                        <a:ea typeface="標楷體" panose="03000509000000000000" pitchFamily="65" charset="-120"/>
                      </a:endParaRPr>
                    </a:p>
                  </a:txBody>
                  <a:tcPr anchor="ctr"/>
                </a:tc>
                <a:extLst>
                  <a:ext uri="{0D108BD9-81ED-4DB2-BD59-A6C34878D82A}">
                    <a16:rowId xmlns=""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380632225"/>
              </p:ext>
            </p:extLst>
          </p:nvPr>
        </p:nvGraphicFramePr>
        <p:xfrm>
          <a:off x="457200" y="1422489"/>
          <a:ext cx="8366760" cy="4388827"/>
        </p:xfrm>
        <a:graphic>
          <a:graphicData uri="http://schemas.openxmlformats.org/drawingml/2006/table">
            <a:tbl>
              <a:tblPr firstRow="1" bandRow="1">
                <a:tableStyleId>{5C22544A-7EE6-4342-B048-85BDC9FD1C3A}</a:tableStyleId>
              </a:tblPr>
              <a:tblGrid>
                <a:gridCol w="1152806">
                  <a:extLst>
                    <a:ext uri="{9D8B030D-6E8A-4147-A177-3AD203B41FA5}">
                      <a16:colId xmlns="" xmlns:a16="http://schemas.microsoft.com/office/drawing/2014/main" val="20000"/>
                    </a:ext>
                  </a:extLst>
                </a:gridCol>
                <a:gridCol w="3373474">
                  <a:extLst>
                    <a:ext uri="{9D8B030D-6E8A-4147-A177-3AD203B41FA5}">
                      <a16:colId xmlns="" xmlns:a16="http://schemas.microsoft.com/office/drawing/2014/main" val="20001"/>
                    </a:ext>
                  </a:extLst>
                </a:gridCol>
                <a:gridCol w="3840480">
                  <a:extLst>
                    <a:ext uri="{9D8B030D-6E8A-4147-A177-3AD203B41FA5}">
                      <a16:colId xmlns="" xmlns:a16="http://schemas.microsoft.com/office/drawing/2014/main" val="20002"/>
                    </a:ext>
                  </a:extLst>
                </a:gridCol>
              </a:tblGrid>
              <a:tr h="412036">
                <a:tc>
                  <a:txBody>
                    <a:bodyPr/>
                    <a:lstStyle/>
                    <a:p>
                      <a:endParaRPr lang="zh-TW" altLang="en-US" sz="1900" dirty="0">
                        <a:latin typeface="標楷體" panose="03000509000000000000" pitchFamily="65" charset="-120"/>
                        <a:ea typeface="標楷體" panose="03000509000000000000" pitchFamily="65" charset="-120"/>
                      </a:endParaRPr>
                    </a:p>
                  </a:txBody>
                  <a:tcPr/>
                </a:tc>
                <a:tc>
                  <a:txBody>
                    <a:bodyPr/>
                    <a:lstStyle/>
                    <a:p>
                      <a:pPr algn="ctr"/>
                      <a:r>
                        <a:rPr lang="zh-TW" altLang="en-US" sz="1900" dirty="0" smtClean="0">
                          <a:latin typeface="標楷體" panose="03000509000000000000" pitchFamily="65" charset="-120"/>
                          <a:ea typeface="標楷體" panose="03000509000000000000" pitchFamily="65" charset="-120"/>
                        </a:rPr>
                        <a:t>學海築夢</a:t>
                      </a:r>
                      <a:endParaRPr lang="zh-TW" altLang="en-US" sz="1900" dirty="0">
                        <a:latin typeface="標楷體" panose="03000509000000000000" pitchFamily="65" charset="-120"/>
                        <a:ea typeface="標楷體" panose="03000509000000000000" pitchFamily="65" charset="-120"/>
                      </a:endParaRPr>
                    </a:p>
                  </a:txBody>
                  <a:tcPr anchor="ctr"/>
                </a:tc>
                <a:tc>
                  <a:txBody>
                    <a:bodyPr/>
                    <a:lstStyle/>
                    <a:p>
                      <a:pPr algn="ctr"/>
                      <a:r>
                        <a:rPr lang="zh-TW" altLang="en-US" sz="1900" dirty="0" smtClean="0">
                          <a:latin typeface="標楷體" panose="03000509000000000000" pitchFamily="65" charset="-120"/>
                          <a:ea typeface="標楷體" panose="03000509000000000000" pitchFamily="65" charset="-120"/>
                        </a:rPr>
                        <a:t>新南向學海築夢</a:t>
                      </a:r>
                      <a:endParaRPr lang="zh-TW" altLang="en-US" sz="1900" dirty="0">
                        <a:latin typeface="標楷體" panose="03000509000000000000" pitchFamily="65" charset="-120"/>
                        <a:ea typeface="標楷體" panose="03000509000000000000" pitchFamily="65" charset="-120"/>
                      </a:endParaRPr>
                    </a:p>
                  </a:txBody>
                  <a:tcPr anchor="ctr"/>
                </a:tc>
                <a:extLst>
                  <a:ext uri="{0D108BD9-81ED-4DB2-BD59-A6C34878D82A}">
                    <a16:rowId xmlns="" xmlns:a16="http://schemas.microsoft.com/office/drawing/2014/main" val="10000"/>
                  </a:ext>
                </a:extLst>
              </a:tr>
              <a:tr h="1199084">
                <a:tc>
                  <a:txBody>
                    <a:bodyPr/>
                    <a:lstStyle/>
                    <a:p>
                      <a:pPr algn="ctr"/>
                      <a:r>
                        <a:rPr lang="zh-TW" altLang="en-US" sz="1900" dirty="0" smtClean="0">
                          <a:latin typeface="標楷體" panose="03000509000000000000" pitchFamily="65" charset="-120"/>
                          <a:ea typeface="標楷體" panose="03000509000000000000" pitchFamily="65" charset="-120"/>
                        </a:rPr>
                        <a:t>補助期限</a:t>
                      </a:r>
                      <a:endParaRPr lang="zh-TW" altLang="en-US" sz="1900" dirty="0">
                        <a:latin typeface="標楷體" panose="03000509000000000000" pitchFamily="65" charset="-120"/>
                        <a:ea typeface="標楷體" panose="03000509000000000000" pitchFamily="65" charset="-12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赴國外實習期間</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不得少於</a:t>
                      </a:r>
                      <a:r>
                        <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30</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天</a:t>
                      </a:r>
                      <a:endPar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不包括來回途程交通時日</a:t>
                      </a:r>
                      <a:r>
                        <a:rPr lang="en-US" altLang="zh-TW"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	</a:t>
                      </a:r>
                    </a:p>
                    <a:p>
                      <a:pPr algn="ctr"/>
                      <a:endParaRPr lang="zh-TW" altLang="en-US" sz="1900" dirty="0">
                        <a:latin typeface="標楷體" panose="03000509000000000000" pitchFamily="65" charset="-120"/>
                        <a:ea typeface="標楷體" panose="03000509000000000000" pitchFamily="65" charset="-12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赴國外實習期間</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不得少於</a:t>
                      </a:r>
                      <a:r>
                        <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30</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天</a:t>
                      </a:r>
                      <a:endPar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endParaRPr>
                    </a:p>
                    <a:p>
                      <a:pPr marL="0" marR="0" indent="0" algn="ctr" defTabSz="457200" rtl="0" eaLnBrk="1" fontAlgn="auto" latinLnBrk="0" hangingPunct="1">
                        <a:lnSpc>
                          <a:spcPct val="100000"/>
                        </a:lnSpc>
                        <a:spcBef>
                          <a:spcPts val="0"/>
                        </a:spcBef>
                        <a:spcAft>
                          <a:spcPts val="0"/>
                        </a:spcAft>
                        <a:buClrTx/>
                        <a:buSzTx/>
                        <a:buFontTx/>
                        <a:buNone/>
                        <a:tabLst/>
                        <a:defRPr/>
                      </a:pP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赴印尼實習者</a:t>
                      </a:r>
                      <a:r>
                        <a:rPr lang="zh-TW" altLang="en-US" sz="1900" b="0" i="0" u="none" strike="noStrike" kern="1200" baseline="0" dirty="0" smtClean="0">
                          <a:solidFill>
                            <a:srgbClr val="FF0000"/>
                          </a:solidFill>
                          <a:latin typeface="標楷體" panose="03000509000000000000" pitchFamily="65" charset="-120"/>
                          <a:ea typeface="標楷體" panose="03000509000000000000" pitchFamily="65" charset="-120"/>
                          <a:cs typeface="+mn-cs"/>
                        </a:rPr>
                        <a:t>，</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不得少於</a:t>
                      </a:r>
                      <a:r>
                        <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25</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天</a:t>
                      </a:r>
                      <a:endPar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altLang="zh-TW"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不包括來回途程交通時日</a:t>
                      </a:r>
                      <a:r>
                        <a:rPr lang="en-US" altLang="zh-TW"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	</a:t>
                      </a:r>
                    </a:p>
                    <a:p>
                      <a:pPr algn="ctr"/>
                      <a:endParaRPr lang="zh-TW" altLang="en-US" sz="1900" dirty="0">
                        <a:latin typeface="標楷體" panose="03000509000000000000" pitchFamily="65" charset="-120"/>
                        <a:ea typeface="標楷體" panose="03000509000000000000" pitchFamily="65" charset="-120"/>
                      </a:endParaRPr>
                    </a:p>
                  </a:txBody>
                  <a:tcPr anchor="ctr"/>
                </a:tc>
                <a:extLst>
                  <a:ext uri="{0D108BD9-81ED-4DB2-BD59-A6C34878D82A}">
                    <a16:rowId xmlns="" xmlns:a16="http://schemas.microsoft.com/office/drawing/2014/main" val="10001"/>
                  </a:ext>
                </a:extLst>
              </a:tr>
              <a:tr h="2727111">
                <a:tc>
                  <a:txBody>
                    <a:bodyPr/>
                    <a:lstStyle/>
                    <a:p>
                      <a:pPr algn="ctr"/>
                      <a:r>
                        <a:rPr lang="zh-TW" altLang="en-US" sz="1900" dirty="0" smtClean="0">
                          <a:latin typeface="標楷體" panose="03000509000000000000" pitchFamily="65" charset="-120"/>
                          <a:ea typeface="標楷體" panose="03000509000000000000" pitchFamily="65" charset="-120"/>
                        </a:rPr>
                        <a:t>補助額度</a:t>
                      </a:r>
                      <a:endParaRPr lang="zh-TW" altLang="en-US" sz="1900" dirty="0">
                        <a:latin typeface="標楷體" panose="03000509000000000000" pitchFamily="65" charset="-120"/>
                        <a:ea typeface="標楷體" panose="03000509000000000000" pitchFamily="65" charset="-120"/>
                      </a:endParaRPr>
                    </a:p>
                  </a:txBody>
                  <a:tcPr anchor="ctr"/>
                </a:tc>
                <a:tc>
                  <a:txBody>
                    <a:bodyPr/>
                    <a:lstStyle/>
                    <a:p>
                      <a:pPr marL="285750" indent="-285750" algn="l">
                        <a:buFont typeface="Wingdings" panose="05000000000000000000" pitchFamily="2" charset="2"/>
                        <a:buChar char="Ø"/>
                      </a:pP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各子計畫補助金額由</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薦送學校自訂</a:t>
                      </a:r>
                      <a:endParaRPr lang="zh-TW" altLang="en-US" sz="1900" b="0" i="0" u="none" strike="noStrike" kern="1200" baseline="0" dirty="0" smtClean="0">
                        <a:solidFill>
                          <a:srgbClr val="FF0000"/>
                        </a:solidFill>
                        <a:latin typeface="標楷體" panose="03000509000000000000" pitchFamily="65" charset="-120"/>
                        <a:ea typeface="標楷體" panose="03000509000000000000" pitchFamily="65" charset="-120"/>
                        <a:cs typeface="+mn-cs"/>
                      </a:endParaRPr>
                    </a:p>
                    <a:p>
                      <a:pPr marL="285750" indent="-285750" algn="l">
                        <a:buFont typeface="Wingdings" panose="05000000000000000000" pitchFamily="2" charset="2"/>
                        <a:buChar char="Ø"/>
                      </a:pP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每人補助額度</a:t>
                      </a:r>
                      <a:r>
                        <a:rPr lang="zh-TW" altLang="en-US"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應包括一張來回經濟艙機票款</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，並以</a:t>
                      </a:r>
                      <a:r>
                        <a:rPr lang="en-US" altLang="zh-TW"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1</a:t>
                      </a:r>
                      <a:r>
                        <a:rPr lang="zh-TW" altLang="en-US"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次</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為限，另</a:t>
                      </a:r>
                      <a:r>
                        <a:rPr lang="zh-TW" altLang="en-US"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得包括生活費</a:t>
                      </a:r>
                      <a:endPar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endParaRPr>
                    </a:p>
                    <a:p>
                      <a:pPr marL="285750" indent="-285750" algn="l">
                        <a:buFont typeface="Wingdings" panose="05000000000000000000" pitchFamily="2" charset="2"/>
                        <a:buChar char="Ø"/>
                      </a:pP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計畫主持人或共同主持人之補助以</a:t>
                      </a:r>
                      <a:r>
                        <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1</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人</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為限，生活費</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最多不超過</a:t>
                      </a:r>
                      <a:r>
                        <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14</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日</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，並以計畫期程結束前為限</a:t>
                      </a:r>
                      <a:endParaRPr lang="zh-TW" altLang="en-US" sz="1900" dirty="0">
                        <a:latin typeface="標楷體" panose="03000509000000000000" pitchFamily="65" charset="-120"/>
                        <a:ea typeface="標楷體" panose="03000509000000000000" pitchFamily="65" charset="-120"/>
                      </a:endParaRPr>
                    </a:p>
                  </a:txBody>
                  <a:tcPr/>
                </a:tc>
                <a:tc>
                  <a:txBody>
                    <a:bodyPr/>
                    <a:lstStyle/>
                    <a:p>
                      <a:pPr marL="285750" indent="-285750" algn="l">
                        <a:buFont typeface="Wingdings" panose="05000000000000000000" pitchFamily="2" charset="2"/>
                        <a:buChar char="Ø"/>
                      </a:pP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各子計畫補助金額由</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教育部核定</a:t>
                      </a:r>
                      <a:endParaRPr lang="zh-TW" altLang="en-US" sz="1900" b="0" i="0" u="none" strike="noStrike" kern="1200" baseline="0" dirty="0" smtClean="0">
                        <a:solidFill>
                          <a:srgbClr val="FF0000"/>
                        </a:solidFill>
                        <a:latin typeface="標楷體" panose="03000509000000000000" pitchFamily="65" charset="-120"/>
                        <a:ea typeface="標楷體" panose="03000509000000000000" pitchFamily="65" charset="-120"/>
                        <a:cs typeface="+mn-cs"/>
                      </a:endParaRPr>
                    </a:p>
                    <a:p>
                      <a:pPr marL="285750" indent="-285750" algn="l">
                        <a:buFont typeface="Wingdings" panose="05000000000000000000" pitchFamily="2" charset="2"/>
                        <a:buChar char="Ø"/>
                      </a:pP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每人補助額度</a:t>
                      </a:r>
                      <a:r>
                        <a:rPr lang="zh-TW" altLang="en-US"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應包括一張來回經濟艙機票款</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，並以</a:t>
                      </a:r>
                      <a:r>
                        <a:rPr lang="en-US" altLang="zh-TW"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1</a:t>
                      </a:r>
                      <a:r>
                        <a:rPr lang="zh-TW" altLang="en-US"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次</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為限，</a:t>
                      </a:r>
                      <a:r>
                        <a:rPr lang="zh-TW" altLang="en-US"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至多</a:t>
                      </a:r>
                      <a:r>
                        <a:rPr lang="en-US" altLang="zh-TW"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2</a:t>
                      </a:r>
                      <a:r>
                        <a:rPr lang="zh-TW" altLang="en-US" sz="1900" b="1" i="0" u="none" strike="noStrike" kern="1200" baseline="0" dirty="0" smtClean="0">
                          <a:solidFill>
                            <a:schemeClr val="dk1"/>
                          </a:solidFill>
                          <a:latin typeface="標楷體" panose="03000509000000000000" pitchFamily="65" charset="-120"/>
                          <a:ea typeface="標楷體" panose="03000509000000000000" pitchFamily="65" charset="-120"/>
                          <a:cs typeface="+mn-cs"/>
                        </a:rPr>
                        <a:t>個月之生活費</a:t>
                      </a:r>
                      <a:endPar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endParaRPr>
                    </a:p>
                    <a:p>
                      <a:pPr marL="285750" indent="-285750" algn="l">
                        <a:buFont typeface="Wingdings" panose="05000000000000000000" pitchFamily="2" charset="2"/>
                        <a:buChar char="Ø"/>
                      </a:pP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計畫主持人或共同主持人之補助以</a:t>
                      </a:r>
                      <a:r>
                        <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1</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人</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為限，生活費</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最多不超過</a:t>
                      </a:r>
                      <a:r>
                        <a:rPr lang="en-US" altLang="zh-TW"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14</a:t>
                      </a:r>
                      <a:r>
                        <a:rPr lang="zh-TW" altLang="en-US" sz="1900" b="1" i="0" u="none" strike="noStrike" kern="1200" baseline="0" dirty="0" smtClean="0">
                          <a:solidFill>
                            <a:srgbClr val="FF0000"/>
                          </a:solidFill>
                          <a:latin typeface="標楷體" panose="03000509000000000000" pitchFamily="65" charset="-120"/>
                          <a:ea typeface="標楷體" panose="03000509000000000000" pitchFamily="65" charset="-120"/>
                          <a:cs typeface="+mn-cs"/>
                        </a:rPr>
                        <a:t>日</a:t>
                      </a:r>
                      <a:r>
                        <a:rPr lang="zh-TW" altLang="en-US" sz="1900" b="0" i="0" u="none" strike="noStrike" kern="1200" baseline="0" dirty="0" smtClean="0">
                          <a:solidFill>
                            <a:schemeClr val="dk1"/>
                          </a:solidFill>
                          <a:latin typeface="標楷體" panose="03000509000000000000" pitchFamily="65" charset="-120"/>
                          <a:ea typeface="標楷體" panose="03000509000000000000" pitchFamily="65" charset="-120"/>
                          <a:cs typeface="+mn-cs"/>
                        </a:rPr>
                        <a:t>，並以計畫期程結束前為限</a:t>
                      </a:r>
                      <a:endParaRPr lang="zh-TW" altLang="en-US" sz="1900" dirty="0">
                        <a:latin typeface="標楷體" panose="03000509000000000000" pitchFamily="65" charset="-120"/>
                        <a:ea typeface="標楷體" panose="03000509000000000000" pitchFamily="65" charset="-120"/>
                      </a:endParaRPr>
                    </a:p>
                  </a:txBody>
                  <a:tcPr/>
                </a:tc>
                <a:extLst>
                  <a:ext uri="{0D108BD9-81ED-4DB2-BD59-A6C34878D82A}">
                    <a16:rowId xmlns="" xmlns:a16="http://schemas.microsoft.com/office/drawing/2014/main" val="10002"/>
                  </a:ext>
                </a:extLst>
              </a:tr>
            </a:tbl>
          </a:graphicData>
        </a:graphic>
      </p:graphicFrame>
      <p:sp>
        <p:nvSpPr>
          <p:cNvPr id="5" name="矩形 4"/>
          <p:cNvSpPr/>
          <p:nvPr/>
        </p:nvSpPr>
        <p:spPr>
          <a:xfrm>
            <a:off x="7743825" y="0"/>
            <a:ext cx="1400175" cy="428625"/>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NTCU</a:t>
            </a:r>
            <a:endParaRPr lang="zh-TW" altLang="en-US" dirty="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sp>
        <p:nvSpPr>
          <p:cNvPr id="6" name="標題 1"/>
          <p:cNvSpPr>
            <a:spLocks noGrp="1"/>
          </p:cNvSpPr>
          <p:nvPr>
            <p:ph type="title"/>
          </p:nvPr>
        </p:nvSpPr>
        <p:spPr>
          <a:xfrm>
            <a:off x="480060" y="462915"/>
            <a:ext cx="8229600" cy="908685"/>
          </a:xfrm>
        </p:spPr>
        <p:txBody>
          <a:bodyPr>
            <a:normAutofit/>
          </a:bodyPr>
          <a:lstStyle/>
          <a:p>
            <a:pPr algn="ctr"/>
            <a:r>
              <a:rPr lang="zh-TW" altLang="en-US" b="0" dirty="0" smtClean="0">
                <a:solidFill>
                  <a:schemeClr val="tx1"/>
                </a:solidFill>
                <a:latin typeface="標楷體" panose="03000509000000000000" pitchFamily="65" charset="-120"/>
                <a:ea typeface="標楷體" panose="03000509000000000000" pitchFamily="65" charset="-120"/>
              </a:rPr>
              <a:t>補助期限及額度</a:t>
            </a:r>
            <a:endParaRPr lang="zh-TW" altLang="en-US" b="0" dirty="0">
              <a:solidFill>
                <a:schemeClr val="tx1"/>
              </a:solidFill>
              <a:latin typeface="標楷體" panose="03000509000000000000" pitchFamily="65" charset="-120"/>
              <a:ea typeface="標楷體" panose="03000509000000000000" pitchFamily="65" charset="-120"/>
            </a:endParaRPr>
          </a:p>
        </p:txBody>
      </p:sp>
      <p:sp>
        <p:nvSpPr>
          <p:cNvPr id="7" name="文字方塊 6"/>
          <p:cNvSpPr txBox="1"/>
          <p:nvPr/>
        </p:nvSpPr>
        <p:spPr>
          <a:xfrm>
            <a:off x="468630" y="5834986"/>
            <a:ext cx="8275320" cy="707886"/>
          </a:xfrm>
          <a:prstGeom prst="rect">
            <a:avLst/>
          </a:prstGeom>
          <a:noFill/>
        </p:spPr>
        <p:txBody>
          <a:bodyPr wrap="square" rtlCol="0">
            <a:spAutoFit/>
          </a:bodyPr>
          <a:lstStyle/>
          <a:p>
            <a:r>
              <a:rPr lang="zh-TW" altLang="en-US" sz="2000" b="1" dirty="0" smtClean="0">
                <a:solidFill>
                  <a:srgbClr val="FF0000"/>
                </a:solidFill>
                <a:latin typeface="標楷體" panose="03000509000000000000" pitchFamily="65" charset="-120"/>
                <a:ea typeface="標楷體" panose="03000509000000000000" pitchFamily="65" charset="-120"/>
              </a:rPr>
              <a:t>重要</a:t>
            </a:r>
            <a:r>
              <a:rPr lang="en-US" altLang="zh-TW" sz="2000" b="1" dirty="0" smtClean="0">
                <a:solidFill>
                  <a:srgbClr val="FF0000"/>
                </a:solidFill>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補助</a:t>
            </a:r>
            <a:r>
              <a:rPr lang="zh-TW" altLang="en-US" sz="2000" dirty="0">
                <a:latin typeface="標楷體" panose="03000509000000000000" pitchFamily="65" charset="-120"/>
                <a:ea typeface="標楷體" panose="03000509000000000000" pitchFamily="65" charset="-120"/>
              </a:rPr>
              <a:t>起始日為教育部核定當年度補助經費公告</a:t>
            </a:r>
            <a:r>
              <a:rPr lang="zh-TW" altLang="en-US" sz="2000" dirty="0" smtClean="0">
                <a:latin typeface="標楷體" panose="03000509000000000000" pitchFamily="65" charset="-120"/>
                <a:ea typeface="標楷體" panose="03000509000000000000" pitchFamily="65" charset="-120"/>
              </a:rPr>
              <a:t>日起</a:t>
            </a:r>
            <a:endParaRPr lang="en-US" altLang="zh-TW" sz="2000" dirty="0" smtClean="0">
              <a:latin typeface="標楷體" panose="03000509000000000000" pitchFamily="65" charset="-120"/>
              <a:ea typeface="標楷體" panose="03000509000000000000" pitchFamily="65" charset="-120"/>
            </a:endParaRPr>
          </a:p>
          <a:p>
            <a:pPr lvl="1"/>
            <a:r>
              <a:rPr lang="zh-TW" altLang="en-US" sz="2000" dirty="0" smtClean="0">
                <a:latin typeface="標楷體" panose="03000509000000000000" pitchFamily="65" charset="-120"/>
                <a:ea typeface="標楷體" panose="03000509000000000000" pitchFamily="65" charset="-120"/>
              </a:rPr>
              <a:t> </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每年教育部公告日為</a:t>
            </a:r>
            <a:r>
              <a:rPr lang="en-US" altLang="zh-TW" sz="2000" b="1" dirty="0" smtClean="0">
                <a:solidFill>
                  <a:srgbClr val="FF0000"/>
                </a:solidFill>
                <a:latin typeface="標楷體" panose="03000509000000000000" pitchFamily="65" charset="-120"/>
                <a:ea typeface="標楷體" panose="03000509000000000000" pitchFamily="65" charset="-120"/>
              </a:rPr>
              <a:t>5</a:t>
            </a:r>
            <a:r>
              <a:rPr lang="zh-TW" altLang="en-US" sz="2000" b="1" dirty="0" smtClean="0">
                <a:solidFill>
                  <a:srgbClr val="FF0000"/>
                </a:solidFill>
                <a:latin typeface="標楷體" panose="03000509000000000000" pitchFamily="65" charset="-120"/>
                <a:ea typeface="標楷體" panose="03000509000000000000" pitchFamily="65" charset="-120"/>
              </a:rPr>
              <a:t>月</a:t>
            </a:r>
            <a:r>
              <a:rPr lang="en-US" altLang="zh-TW" sz="2000" b="1" dirty="0" smtClean="0">
                <a:solidFill>
                  <a:srgbClr val="FF0000"/>
                </a:solidFill>
                <a:latin typeface="標楷體" panose="03000509000000000000" pitchFamily="65" charset="-120"/>
                <a:ea typeface="標楷體" panose="03000509000000000000" pitchFamily="65" charset="-120"/>
              </a:rPr>
              <a:t>31</a:t>
            </a:r>
            <a:r>
              <a:rPr lang="zh-TW" altLang="en-US" sz="2000" b="1" dirty="0" smtClean="0">
                <a:solidFill>
                  <a:srgbClr val="FF0000"/>
                </a:solidFill>
                <a:latin typeface="標楷體" panose="03000509000000000000" pitchFamily="65" charset="-120"/>
                <a:ea typeface="標楷體" panose="03000509000000000000" pitchFamily="65" charset="-120"/>
              </a:rPr>
              <a:t>日前後</a:t>
            </a:r>
            <a:r>
              <a:rPr lang="en-US" altLang="zh-TW" sz="2000" dirty="0" smtClean="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105001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974653" y="3239973"/>
            <a:ext cx="3662126" cy="776449"/>
          </a:xfrm>
        </p:spPr>
        <p:txBody>
          <a:bodyPr>
            <a:normAutofit/>
          </a:bodyPr>
          <a:lstStyle/>
          <a:p>
            <a:r>
              <a:rPr kumimoji="1" lang="zh-TW" altLang="en-US" dirty="0" smtClean="0">
                <a:latin typeface="標楷體" panose="03000509000000000000" pitchFamily="65" charset="-120"/>
                <a:ea typeface="標楷體" panose="03000509000000000000" pitchFamily="65" charset="-120"/>
              </a:rPr>
              <a:t>申請資格</a:t>
            </a:r>
            <a:endParaRPr kumimoji="1" lang="zh-TW" altLang="en-US" dirty="0">
              <a:latin typeface="標楷體" panose="03000509000000000000" pitchFamily="65" charset="-120"/>
              <a:ea typeface="標楷體" panose="03000509000000000000" pitchFamily="65" charset="-120"/>
            </a:endParaRPr>
          </a:p>
        </p:txBody>
      </p:sp>
      <p:sp>
        <p:nvSpPr>
          <p:cNvPr id="3" name="子標題 2"/>
          <p:cNvSpPr>
            <a:spLocks noGrp="1"/>
          </p:cNvSpPr>
          <p:nvPr>
            <p:ph type="subTitle" idx="1"/>
          </p:nvPr>
        </p:nvSpPr>
        <p:spPr>
          <a:xfrm>
            <a:off x="582931" y="2555066"/>
            <a:ext cx="1611630" cy="473129"/>
          </a:xfrm>
        </p:spPr>
        <p:txBody>
          <a:bodyPr>
            <a:normAutofit/>
          </a:bodyPr>
          <a:lstStyle/>
          <a:p>
            <a:pPr marL="0" indent="0" algn="ctr">
              <a:buNone/>
            </a:pPr>
            <a:r>
              <a:rPr lang="zh-TW" altLang="en-US" sz="1800" dirty="0">
                <a:solidFill>
                  <a:schemeClr val="tx1"/>
                </a:solidFill>
                <a:latin typeface="標楷體" panose="03000509000000000000" pitchFamily="65" charset="-120"/>
                <a:ea typeface="標楷體" panose="03000509000000000000" pitchFamily="65" charset="-120"/>
              </a:rPr>
              <a:t>獲獎</a:t>
            </a:r>
            <a:r>
              <a:rPr lang="zh-TW" altLang="en-US" sz="1800" dirty="0" smtClean="0">
                <a:solidFill>
                  <a:schemeClr val="tx1"/>
                </a:solidFill>
                <a:latin typeface="標楷體" panose="03000509000000000000" pitchFamily="65" charset="-120"/>
                <a:ea typeface="標楷體" panose="03000509000000000000" pitchFamily="65" charset="-120"/>
              </a:rPr>
              <a:t>注意事項</a:t>
            </a:r>
            <a:endParaRPr lang="zh-TW" altLang="en-US" sz="1800" dirty="0">
              <a:solidFill>
                <a:schemeClr val="tx1">
                  <a:lumMod val="85000"/>
                  <a:lumOff val="15000"/>
                </a:schemeClr>
              </a:solidFill>
              <a:latin typeface="標楷體" panose="03000509000000000000" pitchFamily="65" charset="-120"/>
              <a:ea typeface="標楷體" panose="03000509000000000000" pitchFamily="65" charset="-120"/>
            </a:endParaRPr>
          </a:p>
        </p:txBody>
      </p:sp>
      <p:sp>
        <p:nvSpPr>
          <p:cNvPr id="4" name="文字版面配置區 3"/>
          <p:cNvSpPr>
            <a:spLocks noGrp="1"/>
          </p:cNvSpPr>
          <p:nvPr>
            <p:ph type="body" sz="quarter" idx="13"/>
          </p:nvPr>
        </p:nvSpPr>
        <p:spPr/>
        <p:txBody>
          <a:bodyPr/>
          <a:lstStyle/>
          <a:p>
            <a:r>
              <a:rPr kumimoji="1" lang="en-US" altLang="zh-TW" dirty="0" smtClean="0">
                <a:latin typeface="標楷體" panose="03000509000000000000" pitchFamily="65" charset="-120"/>
                <a:ea typeface="標楷體" panose="03000509000000000000" pitchFamily="65" charset="-120"/>
              </a:rPr>
              <a:t>2</a:t>
            </a:r>
            <a:endParaRPr kumimoji="1" lang="zh-TW" altLang="en-US" dirty="0">
              <a:latin typeface="標楷體" panose="03000509000000000000" pitchFamily="65" charset="-120"/>
              <a:ea typeface="標楷體" panose="03000509000000000000" pitchFamily="65" charset="-120"/>
            </a:endParaRPr>
          </a:p>
        </p:txBody>
      </p:sp>
      <p:sp>
        <p:nvSpPr>
          <p:cNvPr id="5" name="文字版面配置區 4"/>
          <p:cNvSpPr>
            <a:spLocks noGrp="1"/>
          </p:cNvSpPr>
          <p:nvPr>
            <p:ph type="body" sz="quarter" idx="15"/>
          </p:nvPr>
        </p:nvSpPr>
        <p:spPr>
          <a:xfrm>
            <a:off x="6654975" y="5481157"/>
            <a:ext cx="1751930" cy="773265"/>
          </a:xfrm>
        </p:spPr>
        <p:txBody>
          <a:bodyPr/>
          <a:lstStyle/>
          <a:p>
            <a:pPr algn="ctr"/>
            <a:r>
              <a:rPr lang="zh-TW" altLang="en-US" dirty="0" smtClean="0">
                <a:solidFill>
                  <a:schemeClr val="tx1"/>
                </a:solidFill>
                <a:latin typeface="標楷體" panose="03000509000000000000" pitchFamily="65" charset="-120"/>
                <a:ea typeface="標楷體" panose="03000509000000000000" pitchFamily="65" charset="-120"/>
              </a:rPr>
              <a:t>溫馨小叮嚀</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6" name="文字版面配置區 5"/>
          <p:cNvSpPr>
            <a:spLocks noGrp="1"/>
          </p:cNvSpPr>
          <p:nvPr>
            <p:ph type="body" sz="quarter" idx="24"/>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3</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7" name="文字版面配置區 6"/>
          <p:cNvSpPr>
            <a:spLocks noGrp="1"/>
          </p:cNvSpPr>
          <p:nvPr>
            <p:ph type="body" sz="quarter" idx="25"/>
          </p:nvPr>
        </p:nvSpPr>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1</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8" name="文字版面配置區 7"/>
          <p:cNvSpPr>
            <a:spLocks noGrp="1"/>
          </p:cNvSpPr>
          <p:nvPr>
            <p:ph type="body" sz="quarter" idx="26"/>
          </p:nvPr>
        </p:nvSpPr>
        <p:spPr>
          <a:xfrm>
            <a:off x="7654605" y="2937667"/>
            <a:ext cx="752300" cy="628851"/>
          </a:xfrm>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5</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9" name="文字版面配置區 8"/>
          <p:cNvSpPr>
            <a:spLocks noGrp="1"/>
          </p:cNvSpPr>
          <p:nvPr>
            <p:ph type="body" sz="quarter" idx="27"/>
          </p:nvPr>
        </p:nvSpPr>
        <p:spPr>
          <a:xfrm>
            <a:off x="7154790" y="4843519"/>
            <a:ext cx="752300" cy="628851"/>
          </a:xfrm>
        </p:spPr>
        <p:txBody>
          <a:bodyPr/>
          <a:lstStyle/>
          <a:p>
            <a:r>
              <a:rPr kumimoji="1" lang="en-US" altLang="zh-TW" dirty="0" smtClean="0">
                <a:solidFill>
                  <a:schemeClr val="tx1"/>
                </a:solidFill>
                <a:latin typeface="標楷體" panose="03000509000000000000" pitchFamily="65" charset="-120"/>
                <a:ea typeface="標楷體" panose="03000509000000000000" pitchFamily="65" charset="-120"/>
              </a:rPr>
              <a:t>4</a:t>
            </a:r>
            <a:endParaRPr kumimoji="1" lang="zh-TW" altLang="en-US" dirty="0">
              <a:solidFill>
                <a:schemeClr val="tx1"/>
              </a:solidFill>
              <a:latin typeface="標楷體" panose="03000509000000000000" pitchFamily="65" charset="-120"/>
              <a:ea typeface="標楷體" panose="03000509000000000000" pitchFamily="65" charset="-120"/>
            </a:endParaRPr>
          </a:p>
        </p:txBody>
      </p:sp>
      <p:sp>
        <p:nvSpPr>
          <p:cNvPr id="10" name="文字版面配置區 9"/>
          <p:cNvSpPr>
            <a:spLocks noGrp="1"/>
          </p:cNvSpPr>
          <p:nvPr>
            <p:ph type="body" sz="quarter" idx="28"/>
          </p:nvPr>
        </p:nvSpPr>
        <p:spPr>
          <a:xfrm>
            <a:off x="7474326" y="3566518"/>
            <a:ext cx="1112858" cy="496955"/>
          </a:xfrm>
        </p:spPr>
        <p:txBody>
          <a:bodyPr>
            <a:normAutofit/>
          </a:bodyPr>
          <a:lstStyle/>
          <a:p>
            <a:r>
              <a:rPr lang="zh-TW" altLang="en-US" dirty="0">
                <a:solidFill>
                  <a:schemeClr val="tx1"/>
                </a:solidFill>
                <a:latin typeface="標楷體" panose="03000509000000000000" pitchFamily="65" charset="-120"/>
                <a:ea typeface="標楷體" panose="03000509000000000000" pitchFamily="65" charset="-120"/>
              </a:rPr>
              <a:t>心得分享</a:t>
            </a:r>
          </a:p>
        </p:txBody>
      </p:sp>
      <p:sp>
        <p:nvSpPr>
          <p:cNvPr id="11" name="文字版面配置區 10"/>
          <p:cNvSpPr>
            <a:spLocks noGrp="1"/>
          </p:cNvSpPr>
          <p:nvPr>
            <p:ph type="body" sz="quarter" idx="29"/>
          </p:nvPr>
        </p:nvSpPr>
        <p:spPr>
          <a:xfrm>
            <a:off x="742119" y="5101732"/>
            <a:ext cx="1751930" cy="451664"/>
          </a:xfrm>
        </p:spPr>
        <p:txBody>
          <a:bodyPr>
            <a:normAutofit/>
          </a:bodyPr>
          <a:lstStyle/>
          <a:p>
            <a:pPr algn="ctr"/>
            <a:r>
              <a:rPr kumimoji="1" lang="zh-TW" altLang="en-US" dirty="0" smtClean="0">
                <a:solidFill>
                  <a:schemeClr val="tx1"/>
                </a:solidFill>
                <a:latin typeface="標楷體" panose="03000509000000000000" pitchFamily="65" charset="-120"/>
                <a:ea typeface="標楷體" panose="03000509000000000000" pitchFamily="65" charset="-120"/>
              </a:rPr>
              <a:t>學海是什麼</a:t>
            </a:r>
            <a:r>
              <a:rPr kumimoji="1" lang="en-US" altLang="zh-TW" dirty="0" smtClean="0">
                <a:solidFill>
                  <a:schemeClr val="tx1"/>
                </a:solidFill>
                <a:latin typeface="標楷體" panose="03000509000000000000" pitchFamily="65" charset="-120"/>
                <a:ea typeface="標楷體" panose="03000509000000000000" pitchFamily="65" charset="-120"/>
              </a:rPr>
              <a:t>?</a:t>
            </a:r>
            <a:endParaRPr kumimoji="1" lang="zh-TW" altLang="en-US"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49309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73811"/>
            <a:ext cx="8229600" cy="843826"/>
          </a:xfrm>
        </p:spPr>
        <p:txBody>
          <a:bodyPr>
            <a:normAutofit/>
          </a:bodyPr>
          <a:lstStyle/>
          <a:p>
            <a:r>
              <a:rPr lang="zh-TW" altLang="en-US" sz="4000" dirty="0" smtClean="0">
                <a:solidFill>
                  <a:schemeClr val="tx1"/>
                </a:solidFill>
                <a:latin typeface="標楷體" panose="03000509000000000000" pitchFamily="65" charset="-120"/>
                <a:ea typeface="標楷體" panose="03000509000000000000" pitchFamily="65" charset="-120"/>
              </a:rPr>
              <a:t>學海飛颺／學海惜珠申請資格</a:t>
            </a:r>
            <a:endParaRPr lang="zh-TW" altLang="en-US" sz="4000" dirty="0">
              <a:solidFill>
                <a:schemeClr val="tx1"/>
              </a:solidFill>
              <a:latin typeface="標楷體" panose="03000509000000000000" pitchFamily="65" charset="-120"/>
              <a:ea typeface="標楷體" panose="03000509000000000000" pitchFamily="65" charset="-120"/>
            </a:endParaRPr>
          </a:p>
        </p:txBody>
      </p:sp>
      <p:sp>
        <p:nvSpPr>
          <p:cNvPr id="4" name="矩形 3"/>
          <p:cNvSpPr/>
          <p:nvPr/>
        </p:nvSpPr>
        <p:spPr>
          <a:xfrm>
            <a:off x="7743825" y="0"/>
            <a:ext cx="1400175" cy="428625"/>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dirty="0" smtClean="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NTCU</a:t>
            </a:r>
            <a:endParaRPr lang="zh-TW" altLang="en-US" dirty="0">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1448345667"/>
              </p:ext>
            </p:extLst>
          </p:nvPr>
        </p:nvGraphicFramePr>
        <p:xfrm>
          <a:off x="381000" y="1486217"/>
          <a:ext cx="8431529" cy="5226062"/>
        </p:xfrm>
        <a:graphic>
          <a:graphicData uri="http://schemas.openxmlformats.org/drawingml/2006/table">
            <a:tbl>
              <a:tblPr firstRow="1" bandRow="1">
                <a:tableStyleId>{5C22544A-7EE6-4342-B048-85BDC9FD1C3A}</a:tableStyleId>
              </a:tblPr>
              <a:tblGrid>
                <a:gridCol w="1366077">
                  <a:extLst>
                    <a:ext uri="{9D8B030D-6E8A-4147-A177-3AD203B41FA5}">
                      <a16:colId xmlns="" xmlns:a16="http://schemas.microsoft.com/office/drawing/2014/main" val="20000"/>
                    </a:ext>
                  </a:extLst>
                </a:gridCol>
                <a:gridCol w="2447733">
                  <a:extLst>
                    <a:ext uri="{9D8B030D-6E8A-4147-A177-3AD203B41FA5}">
                      <a16:colId xmlns="" xmlns:a16="http://schemas.microsoft.com/office/drawing/2014/main" val="20001"/>
                    </a:ext>
                  </a:extLst>
                </a:gridCol>
                <a:gridCol w="1084993">
                  <a:extLst>
                    <a:ext uri="{9D8B030D-6E8A-4147-A177-3AD203B41FA5}">
                      <a16:colId xmlns="" xmlns:a16="http://schemas.microsoft.com/office/drawing/2014/main" val="20002"/>
                    </a:ext>
                  </a:extLst>
                </a:gridCol>
                <a:gridCol w="960977">
                  <a:extLst>
                    <a:ext uri="{9D8B030D-6E8A-4147-A177-3AD203B41FA5}">
                      <a16:colId xmlns="" xmlns:a16="http://schemas.microsoft.com/office/drawing/2014/main" val="20003"/>
                    </a:ext>
                  </a:extLst>
                </a:gridCol>
                <a:gridCol w="2571749">
                  <a:extLst>
                    <a:ext uri="{9D8B030D-6E8A-4147-A177-3AD203B41FA5}">
                      <a16:colId xmlns="" xmlns:a16="http://schemas.microsoft.com/office/drawing/2014/main" val="20004"/>
                    </a:ext>
                  </a:extLst>
                </a:gridCol>
              </a:tblGrid>
              <a:tr h="479916">
                <a:tc>
                  <a:txBody>
                    <a:bodyPr/>
                    <a:lstStyle/>
                    <a:p>
                      <a:endParaRPr lang="zh-TW" altLang="en-US" dirty="0">
                        <a:latin typeface="標楷體" panose="03000509000000000000" pitchFamily="65" charset="-120"/>
                        <a:ea typeface="標楷體" panose="03000509000000000000" pitchFamily="65" charset="-120"/>
                      </a:endParaRPr>
                    </a:p>
                  </a:txBody>
                  <a:tcPr/>
                </a:tc>
                <a:tc gridSpan="2">
                  <a:txBody>
                    <a:bodyPr/>
                    <a:lstStyle/>
                    <a:p>
                      <a:pPr algn="ctr"/>
                      <a:r>
                        <a:rPr lang="zh-TW" altLang="en-US" dirty="0" smtClean="0">
                          <a:latin typeface="標楷體" panose="03000509000000000000" pitchFamily="65" charset="-120"/>
                          <a:ea typeface="標楷體" panose="03000509000000000000" pitchFamily="65" charset="-120"/>
                        </a:rPr>
                        <a:t>學海飛颺</a:t>
                      </a:r>
                      <a:endParaRPr lang="zh-TW" altLang="en-US" dirty="0">
                        <a:latin typeface="標楷體" panose="03000509000000000000" pitchFamily="65" charset="-120"/>
                        <a:ea typeface="標楷體" panose="03000509000000000000" pitchFamily="65" charset="-120"/>
                      </a:endParaRPr>
                    </a:p>
                  </a:txBody>
                  <a:tcPr anchor="ctr"/>
                </a:tc>
                <a:tc hMerge="1">
                  <a:txBody>
                    <a:bodyPr/>
                    <a:lstStyle/>
                    <a:p>
                      <a:endParaRPr lang="zh-TW" altLang="en-US"/>
                    </a:p>
                  </a:txBody>
                  <a:tcPr/>
                </a:tc>
                <a:tc gridSpan="2">
                  <a:txBody>
                    <a:bodyPr/>
                    <a:lstStyle/>
                    <a:p>
                      <a:pPr algn="ctr"/>
                      <a:r>
                        <a:rPr lang="zh-TW" altLang="en-US" dirty="0" smtClean="0">
                          <a:latin typeface="標楷體" panose="03000509000000000000" pitchFamily="65" charset="-120"/>
                          <a:ea typeface="標楷體" panose="03000509000000000000" pitchFamily="65" charset="-120"/>
                        </a:rPr>
                        <a:t>學海惜珠</a:t>
                      </a:r>
                      <a:endParaRPr lang="zh-TW" altLang="en-US" dirty="0">
                        <a:latin typeface="標楷體" panose="03000509000000000000" pitchFamily="65" charset="-120"/>
                        <a:ea typeface="標楷體" panose="03000509000000000000" pitchFamily="65" charset="-120"/>
                      </a:endParaRPr>
                    </a:p>
                  </a:txBody>
                  <a:tcPr anchor="ctr"/>
                </a:tc>
                <a:tc hMerge="1">
                  <a:txBody>
                    <a:bodyPr/>
                    <a:lstStyle/>
                    <a:p>
                      <a:endParaRPr lang="zh-TW" altLang="en-US"/>
                    </a:p>
                  </a:txBody>
                  <a:tcPr/>
                </a:tc>
                <a:extLst>
                  <a:ext uri="{0D108BD9-81ED-4DB2-BD59-A6C34878D82A}">
                    <a16:rowId xmlns="" xmlns:a16="http://schemas.microsoft.com/office/drawing/2014/main" val="10000"/>
                  </a:ext>
                </a:extLst>
              </a:tr>
              <a:tr h="2380289">
                <a:tc>
                  <a:txBody>
                    <a:bodyPr/>
                    <a:lstStyle/>
                    <a:p>
                      <a:r>
                        <a:rPr lang="zh-TW" altLang="en-US" dirty="0" smtClean="0">
                          <a:latin typeface="標楷體" panose="03000509000000000000" pitchFamily="65" charset="-120"/>
                          <a:ea typeface="標楷體" panose="03000509000000000000" pitchFamily="65" charset="-120"/>
                        </a:rPr>
                        <a:t>申請資格</a:t>
                      </a:r>
                      <a:endParaRPr lang="zh-TW" altLang="en-US" dirty="0">
                        <a:latin typeface="標楷體" panose="03000509000000000000" pitchFamily="65" charset="-120"/>
                        <a:ea typeface="標楷體" panose="03000509000000000000" pitchFamily="65" charset="-120"/>
                      </a:endParaRPr>
                    </a:p>
                  </a:txBody>
                  <a:tcPr anchor="ctr"/>
                </a:tc>
                <a:tc gridSpan="2">
                  <a:txBody>
                    <a:bodyPr/>
                    <a:lstStyle/>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具備已註冊之在學身分</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已獲國外大學</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機構</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入學研修許可證明者或正進行申請赴國外大學</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機構</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研修申請單者</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有意於</a:t>
                      </a:r>
                      <a:r>
                        <a:rPr lang="en-US" altLang="zh-TW" sz="1800" b="1" dirty="0" smtClean="0">
                          <a:solidFill>
                            <a:srgbClr val="FF0000"/>
                          </a:solidFill>
                          <a:latin typeface="標楷體" panose="03000509000000000000" pitchFamily="65" charset="-120"/>
                          <a:ea typeface="標楷體" panose="03000509000000000000" pitchFamily="65" charset="-120"/>
                        </a:rPr>
                        <a:t>113</a:t>
                      </a:r>
                      <a:r>
                        <a:rPr lang="zh-TW" altLang="en-US" sz="1800" b="1" dirty="0" smtClean="0">
                          <a:solidFill>
                            <a:srgbClr val="FF0000"/>
                          </a:solidFill>
                          <a:latin typeface="標楷體" panose="03000509000000000000" pitchFamily="65" charset="-120"/>
                          <a:ea typeface="標楷體" panose="03000509000000000000" pitchFamily="65" charset="-120"/>
                        </a:rPr>
                        <a:t>年</a:t>
                      </a:r>
                      <a:r>
                        <a:rPr lang="en-US" altLang="zh-TW" sz="1800" b="1" dirty="0" smtClean="0">
                          <a:solidFill>
                            <a:srgbClr val="FF0000"/>
                          </a:solidFill>
                          <a:latin typeface="標楷體" panose="03000509000000000000" pitchFamily="65" charset="-120"/>
                          <a:ea typeface="標楷體" panose="03000509000000000000" pitchFamily="65" charset="-120"/>
                        </a:rPr>
                        <a:t>10</a:t>
                      </a:r>
                      <a:r>
                        <a:rPr lang="zh-TW" altLang="en-US" sz="1800" b="1" dirty="0" smtClean="0">
                          <a:solidFill>
                            <a:srgbClr val="FF0000"/>
                          </a:solidFill>
                          <a:latin typeface="標楷體" panose="03000509000000000000" pitchFamily="65" charset="-120"/>
                          <a:ea typeface="標楷體" panose="03000509000000000000" pitchFamily="65" charset="-120"/>
                        </a:rPr>
                        <a:t>月</a:t>
                      </a:r>
                      <a:r>
                        <a:rPr lang="en-US" altLang="zh-TW" sz="1800" b="1" dirty="0" smtClean="0">
                          <a:solidFill>
                            <a:srgbClr val="FF0000"/>
                          </a:solidFill>
                          <a:latin typeface="標楷體" panose="03000509000000000000" pitchFamily="65" charset="-120"/>
                          <a:ea typeface="標楷體" panose="03000509000000000000" pitchFamily="65" charset="-120"/>
                        </a:rPr>
                        <a:t>31</a:t>
                      </a:r>
                      <a:r>
                        <a:rPr lang="zh-TW" altLang="en-US" sz="1800" b="1" dirty="0" smtClean="0">
                          <a:solidFill>
                            <a:srgbClr val="FF0000"/>
                          </a:solidFill>
                          <a:latin typeface="標楷體" panose="03000509000000000000" pitchFamily="65" charset="-120"/>
                          <a:ea typeface="標楷體" panose="03000509000000000000" pitchFamily="65" charset="-120"/>
                        </a:rPr>
                        <a:t>日前</a:t>
                      </a:r>
                      <a:r>
                        <a:rPr lang="zh-TW" altLang="en-US" sz="1800" dirty="0" smtClean="0">
                          <a:latin typeface="標楷體" panose="03000509000000000000" pitchFamily="65" charset="-120"/>
                          <a:ea typeface="標楷體" panose="03000509000000000000" pitchFamily="65" charset="-120"/>
                        </a:rPr>
                        <a:t>出國研修者</a:t>
                      </a:r>
                      <a:endParaRPr lang="en-US" altLang="zh-TW" sz="1800" dirty="0" smtClean="0">
                        <a:latin typeface="標楷體" panose="03000509000000000000" pitchFamily="65" charset="-120"/>
                        <a:ea typeface="標楷體" panose="03000509000000000000" pitchFamily="65" charset="-120"/>
                      </a:endParaRPr>
                    </a:p>
                  </a:txBody>
                  <a:tcPr>
                    <a:lnR w="12700" cap="flat" cmpd="sng" algn="ctr">
                      <a:solidFill>
                        <a:schemeClr val="tx1"/>
                      </a:solidFill>
                      <a:prstDash val="solid"/>
                      <a:round/>
                      <a:headEnd type="none" w="med" len="med"/>
                      <a:tailEnd type="none" w="med" len="med"/>
                    </a:lnR>
                  </a:tcPr>
                </a:tc>
                <a:tc hMerge="1">
                  <a:txBody>
                    <a:bodyPr/>
                    <a:lstStyle/>
                    <a:p>
                      <a:endParaRPr lang="zh-TW" altLang="en-US"/>
                    </a:p>
                  </a:txBody>
                  <a:tcPr/>
                </a:tc>
                <a:tc gridSpan="2">
                  <a:txBody>
                    <a:bodyPr/>
                    <a:lstStyle/>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具備已註冊之在學身分</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各直轄市、縣</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市</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主管機關認定之低收入戶、中低收入戶或中低收入相關補助資格。</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已獲國外大學</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機構</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入學研修許可證明者或正進行申請赴國外大學</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機構</a:t>
                      </a:r>
                      <a:r>
                        <a:rPr lang="en-US" altLang="zh-TW" sz="1800" dirty="0" smtClean="0">
                          <a:latin typeface="標楷體" panose="03000509000000000000" pitchFamily="65" charset="-120"/>
                          <a:ea typeface="標楷體" panose="03000509000000000000" pitchFamily="65" charset="-120"/>
                        </a:rPr>
                        <a:t>)</a:t>
                      </a:r>
                      <a:r>
                        <a:rPr lang="zh-TW" altLang="en-US" sz="1800" dirty="0" smtClean="0">
                          <a:latin typeface="標楷體" panose="03000509000000000000" pitchFamily="65" charset="-120"/>
                          <a:ea typeface="標楷體" panose="03000509000000000000" pitchFamily="65" charset="-120"/>
                        </a:rPr>
                        <a:t>研修申請單者</a:t>
                      </a:r>
                      <a:endParaRPr lang="en-US" altLang="zh-TW" sz="1800" dirty="0" smtClean="0">
                        <a:latin typeface="標楷體" panose="03000509000000000000" pitchFamily="65" charset="-120"/>
                        <a:ea typeface="標楷體" panose="03000509000000000000" pitchFamily="65" charset="-120"/>
                      </a:endParaRPr>
                    </a:p>
                    <a:p>
                      <a:pPr marL="342900" marR="0" indent="-342900" algn="l" defTabSz="457200" rtl="0" eaLnBrk="1" fontAlgn="auto" latinLnBrk="0" hangingPunct="1">
                        <a:lnSpc>
                          <a:spcPct val="100000"/>
                        </a:lnSpc>
                        <a:spcBef>
                          <a:spcPts val="0"/>
                        </a:spcBef>
                        <a:spcAft>
                          <a:spcPts val="0"/>
                        </a:spcAft>
                        <a:buClrTx/>
                        <a:buSzTx/>
                        <a:buFont typeface="+mj-lt"/>
                        <a:buAutoNum type="arabicPeriod"/>
                        <a:tabLst/>
                        <a:defRPr/>
                      </a:pPr>
                      <a:r>
                        <a:rPr lang="zh-TW" altLang="en-US" sz="1800" dirty="0" smtClean="0">
                          <a:latin typeface="標楷體" panose="03000509000000000000" pitchFamily="65" charset="-120"/>
                          <a:ea typeface="標楷體" panose="03000509000000000000" pitchFamily="65" charset="-120"/>
                        </a:rPr>
                        <a:t>有意於</a:t>
                      </a:r>
                      <a:r>
                        <a:rPr lang="en-US" altLang="zh-TW" sz="1800" b="1" dirty="0" smtClean="0">
                          <a:solidFill>
                            <a:srgbClr val="FF0000"/>
                          </a:solidFill>
                          <a:latin typeface="標楷體" panose="03000509000000000000" pitchFamily="65" charset="-120"/>
                          <a:ea typeface="標楷體" panose="03000509000000000000" pitchFamily="65" charset="-120"/>
                        </a:rPr>
                        <a:t>113</a:t>
                      </a:r>
                      <a:r>
                        <a:rPr lang="zh-TW" altLang="en-US" sz="1800" b="1" dirty="0" smtClean="0">
                          <a:solidFill>
                            <a:srgbClr val="FF0000"/>
                          </a:solidFill>
                          <a:latin typeface="標楷體" panose="03000509000000000000" pitchFamily="65" charset="-120"/>
                          <a:ea typeface="標楷體" panose="03000509000000000000" pitchFamily="65" charset="-120"/>
                        </a:rPr>
                        <a:t>年</a:t>
                      </a:r>
                      <a:r>
                        <a:rPr lang="en-US" altLang="zh-TW" sz="1800" b="1" dirty="0" smtClean="0">
                          <a:solidFill>
                            <a:srgbClr val="FF0000"/>
                          </a:solidFill>
                          <a:latin typeface="標楷體" panose="03000509000000000000" pitchFamily="65" charset="-120"/>
                          <a:ea typeface="標楷體" panose="03000509000000000000" pitchFamily="65" charset="-120"/>
                        </a:rPr>
                        <a:t>10</a:t>
                      </a:r>
                      <a:r>
                        <a:rPr lang="zh-TW" altLang="en-US" sz="1800" b="1" dirty="0" smtClean="0">
                          <a:solidFill>
                            <a:srgbClr val="FF0000"/>
                          </a:solidFill>
                          <a:latin typeface="標楷體" panose="03000509000000000000" pitchFamily="65" charset="-120"/>
                          <a:ea typeface="標楷體" panose="03000509000000000000" pitchFamily="65" charset="-120"/>
                        </a:rPr>
                        <a:t>月</a:t>
                      </a:r>
                      <a:r>
                        <a:rPr lang="en-US" altLang="zh-TW" sz="1800" b="1" dirty="0" smtClean="0">
                          <a:solidFill>
                            <a:srgbClr val="FF0000"/>
                          </a:solidFill>
                          <a:latin typeface="標楷體" panose="03000509000000000000" pitchFamily="65" charset="-120"/>
                          <a:ea typeface="標楷體" panose="03000509000000000000" pitchFamily="65" charset="-120"/>
                        </a:rPr>
                        <a:t>31</a:t>
                      </a:r>
                      <a:r>
                        <a:rPr lang="zh-TW" altLang="en-US" sz="1800" b="1" dirty="0" smtClean="0">
                          <a:solidFill>
                            <a:srgbClr val="FF0000"/>
                          </a:solidFill>
                          <a:latin typeface="標楷體" panose="03000509000000000000" pitchFamily="65" charset="-120"/>
                          <a:ea typeface="標楷體" panose="03000509000000000000" pitchFamily="65" charset="-120"/>
                        </a:rPr>
                        <a:t>日前</a:t>
                      </a:r>
                      <a:r>
                        <a:rPr lang="zh-TW" altLang="en-US" sz="1800" dirty="0" smtClean="0">
                          <a:latin typeface="標楷體" panose="03000509000000000000" pitchFamily="65" charset="-120"/>
                          <a:ea typeface="標楷體" panose="03000509000000000000" pitchFamily="65" charset="-120"/>
                        </a:rPr>
                        <a:t>出國研修者</a:t>
                      </a:r>
                      <a:endParaRPr lang="en-US" altLang="zh-TW" sz="1800" dirty="0" smtClean="0">
                        <a:latin typeface="標楷體" panose="03000509000000000000" pitchFamily="65" charset="-120"/>
                        <a:ea typeface="標楷體" panose="03000509000000000000" pitchFamily="65" charset="-120"/>
                      </a:endParaRPr>
                    </a:p>
                  </a:txBody>
                  <a:tcPr>
                    <a:lnL w="12700" cap="flat" cmpd="sng" algn="ctr">
                      <a:solidFill>
                        <a:schemeClr val="tx1"/>
                      </a:solidFill>
                      <a:prstDash val="solid"/>
                      <a:round/>
                      <a:headEnd type="none" w="med" len="med"/>
                      <a:tailEnd type="none" w="med" len="med"/>
                    </a:lnL>
                  </a:tcPr>
                </a:tc>
                <a:tc hMerge="1">
                  <a:txBody>
                    <a:bodyPr/>
                    <a:lstStyle/>
                    <a:p>
                      <a:endParaRPr lang="zh-TW" altLang="en-US"/>
                    </a:p>
                  </a:txBody>
                  <a:tcPr/>
                </a:tc>
                <a:extLst>
                  <a:ext uri="{0D108BD9-81ED-4DB2-BD59-A6C34878D82A}">
                    <a16:rowId xmlns="" xmlns:a16="http://schemas.microsoft.com/office/drawing/2014/main" val="10001"/>
                  </a:ext>
                </a:extLst>
              </a:tr>
              <a:tr h="340041">
                <a:tc rowSpan="3">
                  <a:txBody>
                    <a:bodyPr/>
                    <a:lstStyle/>
                    <a:p>
                      <a:r>
                        <a:rPr lang="zh-TW" altLang="en-US" dirty="0" smtClean="0">
                          <a:latin typeface="標楷體" panose="03000509000000000000" pitchFamily="65" charset="-120"/>
                          <a:ea typeface="標楷體" panose="03000509000000000000" pitchFamily="65" charset="-120"/>
                        </a:rPr>
                        <a:t>申請方式</a:t>
                      </a:r>
                      <a:endParaRPr lang="zh-TW" altLang="en-US" dirty="0">
                        <a:latin typeface="標楷體" panose="03000509000000000000" pitchFamily="65" charset="-120"/>
                        <a:ea typeface="標楷體" panose="03000509000000000000" pitchFamily="65" charset="-120"/>
                      </a:endParaRPr>
                    </a:p>
                  </a:txBody>
                  <a:tcPr anchor="ctr"/>
                </a:tc>
                <a:tc>
                  <a:txBody>
                    <a:bodyPr/>
                    <a:lstStyle/>
                    <a:p>
                      <a:pPr marL="0" indent="0" algn="ctr">
                        <a:buFont typeface="+mj-lt"/>
                        <a:buNone/>
                      </a:pPr>
                      <a:r>
                        <a:rPr lang="zh-TW" altLang="en-US" sz="1800" kern="1200" dirty="0" smtClean="0">
                          <a:solidFill>
                            <a:schemeClr val="dk1"/>
                          </a:solidFill>
                          <a:latin typeface="標楷體" panose="03000509000000000000" pitchFamily="65" charset="-120"/>
                          <a:ea typeface="標楷體" panose="03000509000000000000" pitchFamily="65" charset="-120"/>
                          <a:cs typeface="+mn-cs"/>
                        </a:rPr>
                        <a:t>報名時間</a:t>
                      </a: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marL="0" indent="0" algn="ctr">
                        <a:buFont typeface="+mj-lt"/>
                        <a:buNone/>
                      </a:pPr>
                      <a:r>
                        <a:rPr lang="zh-TW" altLang="en-US" sz="1800" kern="1200" dirty="0" smtClean="0">
                          <a:solidFill>
                            <a:schemeClr val="dk1"/>
                          </a:solidFill>
                          <a:latin typeface="標楷體" panose="03000509000000000000" pitchFamily="65" charset="-120"/>
                          <a:ea typeface="標楷體" panose="03000509000000000000" pitchFamily="65" charset="-120"/>
                          <a:cs typeface="+mn-cs"/>
                        </a:rPr>
                        <a:t>校內初審</a:t>
                      </a: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marL="0" indent="0">
                        <a:buFont typeface="+mj-lt"/>
                        <a:buNone/>
                      </a:pP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 typeface="+mj-lt"/>
                        <a:buNone/>
                        <a:tabLst/>
                        <a:defRPr/>
                      </a:pPr>
                      <a:r>
                        <a:rPr lang="zh-TW" altLang="en-US" sz="1800" kern="1200" dirty="0" smtClean="0">
                          <a:solidFill>
                            <a:schemeClr val="dk1"/>
                          </a:solidFill>
                          <a:latin typeface="標楷體" panose="03000509000000000000" pitchFamily="65" charset="-120"/>
                          <a:ea typeface="標楷體" panose="03000509000000000000" pitchFamily="65" charset="-120"/>
                          <a:cs typeface="+mn-cs"/>
                        </a:rPr>
                        <a:t>教育部審核期</a:t>
                      </a: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40041">
                <a:tc vMerge="1">
                  <a:txBody>
                    <a:bodyPr/>
                    <a:lstStyle/>
                    <a:p>
                      <a:endParaRPr lang="zh-TW" altLang="en-US"/>
                    </a:p>
                  </a:txBody>
                  <a:tcPr/>
                </a:tc>
                <a:tc>
                  <a:txBody>
                    <a:bodyPr/>
                    <a:lstStyle/>
                    <a:p>
                      <a:pPr marL="0" indent="0" algn="ctr">
                        <a:buFont typeface="+mj-lt"/>
                        <a:buNone/>
                      </a:pPr>
                      <a:r>
                        <a:rPr lang="en-US" altLang="zh-TW" sz="1800" kern="1200" dirty="0" smtClean="0">
                          <a:solidFill>
                            <a:schemeClr val="dk1"/>
                          </a:solidFill>
                          <a:latin typeface="標楷體" panose="03000509000000000000" pitchFamily="65" charset="-120"/>
                          <a:ea typeface="標楷體" panose="03000509000000000000" pitchFamily="65" charset="-120"/>
                          <a:cs typeface="+mn-cs"/>
                        </a:rPr>
                        <a:t>1/10~2/20</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indent="0" algn="ctr">
                        <a:buFont typeface="+mj-lt"/>
                        <a:buNone/>
                      </a:pPr>
                      <a:r>
                        <a:rPr lang="en-US" altLang="zh-TW" sz="1800" kern="1200" dirty="0" smtClean="0">
                          <a:solidFill>
                            <a:schemeClr val="dk1"/>
                          </a:solidFill>
                          <a:latin typeface="標楷體" panose="03000509000000000000" pitchFamily="65" charset="-120"/>
                          <a:ea typeface="標楷體" panose="03000509000000000000" pitchFamily="65" charset="-120"/>
                          <a:cs typeface="+mn-cs"/>
                        </a:rPr>
                        <a:t>2/20~2/28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marL="0" marR="0" indent="0" algn="ctr" defTabSz="457200" rtl="0" eaLnBrk="1" fontAlgn="auto" latinLnBrk="0" hangingPunct="1">
                        <a:lnSpc>
                          <a:spcPct val="100000"/>
                        </a:lnSpc>
                        <a:spcBef>
                          <a:spcPts val="0"/>
                        </a:spcBef>
                        <a:spcAft>
                          <a:spcPts val="0"/>
                        </a:spcAft>
                        <a:buClrTx/>
                        <a:buSzTx/>
                        <a:buFont typeface="+mj-lt"/>
                        <a:buNone/>
                        <a:tabLst/>
                        <a:defRPr/>
                      </a:pPr>
                      <a:r>
                        <a:rPr lang="en-US" altLang="zh-TW" sz="1800" kern="1200" dirty="0" smtClean="0">
                          <a:solidFill>
                            <a:schemeClr val="dk1"/>
                          </a:solidFill>
                          <a:latin typeface="標楷體" panose="03000509000000000000" pitchFamily="65" charset="-120"/>
                          <a:ea typeface="標楷體" panose="03000509000000000000" pitchFamily="65" charset="-120"/>
                          <a:cs typeface="+mn-cs"/>
                        </a:rPr>
                        <a:t>4/1~5/31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1454306">
                <a:tc vMerge="1">
                  <a:txBody>
                    <a:bodyPr/>
                    <a:lstStyle/>
                    <a:p>
                      <a:endParaRPr lang="zh-TW" altLang="en-US"/>
                    </a:p>
                  </a:txBody>
                  <a:tcPr/>
                </a:tc>
                <a:tc gridSpan="4">
                  <a:txBody>
                    <a:bodyPr/>
                    <a:lstStyle/>
                    <a:p>
                      <a:pPr marL="342900" indent="-342900">
                        <a:buFont typeface="+mj-lt"/>
                        <a:buAutoNum type="arabicPeriod"/>
                      </a:pPr>
                      <a:r>
                        <a:rPr lang="zh-TW" altLang="en-US" sz="1800" kern="1200" dirty="0" smtClean="0">
                          <a:solidFill>
                            <a:schemeClr val="dk1"/>
                          </a:solidFill>
                          <a:latin typeface="標楷體" panose="03000509000000000000" pitchFamily="65" charset="-120"/>
                          <a:ea typeface="標楷體" panose="03000509000000000000" pitchFamily="65" charset="-120"/>
                          <a:cs typeface="+mn-cs"/>
                        </a:rPr>
                        <a:t>辦理報名請至國研處首頁下載申請表確實填妥後印出，繳交至國研處承辦人。</a:t>
                      </a: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p>
                      <a:pPr marL="342900" indent="-342900">
                        <a:buFont typeface="+mj-lt"/>
                        <a:buAutoNum type="arabicPeriod"/>
                      </a:pPr>
                      <a:r>
                        <a:rPr lang="zh-TW" altLang="en-US" sz="1800" kern="1200" dirty="0" smtClean="0">
                          <a:solidFill>
                            <a:schemeClr val="dk1"/>
                          </a:solidFill>
                          <a:latin typeface="標楷體" panose="03000509000000000000" pitchFamily="65" charset="-120"/>
                          <a:ea typeface="標楷體" panose="03000509000000000000" pitchFamily="65" charset="-120"/>
                          <a:cs typeface="+mn-cs"/>
                        </a:rPr>
                        <a:t>初審通過者請至國研處申請預約時間填報個人資料至學海計畫網。</a:t>
                      </a:r>
                      <a:endParaRPr lang="en-US" altLang="zh-TW" sz="1800" kern="1200" dirty="0" smtClean="0">
                        <a:solidFill>
                          <a:schemeClr val="dk1"/>
                        </a:solidFill>
                        <a:latin typeface="標楷體" panose="03000509000000000000" pitchFamily="65" charset="-120"/>
                        <a:ea typeface="標楷體" panose="03000509000000000000" pitchFamily="65" charset="-120"/>
                        <a:cs typeface="+mn-cs"/>
                      </a:endParaRPr>
                    </a:p>
                  </a:txBody>
                  <a:tcPr>
                    <a:lnT w="12700" cap="flat" cmpd="sng" algn="ctr">
                      <a:solidFill>
                        <a:schemeClr val="tx1"/>
                      </a:solidFill>
                      <a:prstDash val="solid"/>
                      <a:round/>
                      <a:headEnd type="none" w="med" len="med"/>
                      <a:tailEnd type="none" w="med" len="med"/>
                    </a:lnT>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首頁">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第一章">
  <a:themeElements>
    <a:clrScheme name="沉穩">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第二章">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第三章">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第四章">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第五章">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5077</TotalTime>
  <Words>1861</Words>
  <Application>Microsoft Office PowerPoint</Application>
  <PresentationFormat>如螢幕大小 (4:3)</PresentationFormat>
  <Paragraphs>246</Paragraphs>
  <Slides>17</Slides>
  <Notes>0</Notes>
  <HiddenSlides>0</HiddenSlides>
  <MMClips>0</MMClips>
  <ScaleCrop>false</ScaleCrop>
  <HeadingPairs>
    <vt:vector size="4" baseType="variant">
      <vt:variant>
        <vt:lpstr>佈景主題</vt:lpstr>
      </vt:variant>
      <vt:variant>
        <vt:i4>6</vt:i4>
      </vt:variant>
      <vt:variant>
        <vt:lpstr>投影片標題</vt:lpstr>
      </vt:variant>
      <vt:variant>
        <vt:i4>17</vt:i4>
      </vt:variant>
    </vt:vector>
  </HeadingPairs>
  <TitlesOfParts>
    <vt:vector size="23" baseType="lpstr">
      <vt:lpstr>首頁</vt:lpstr>
      <vt:lpstr>第一章</vt:lpstr>
      <vt:lpstr>第二章</vt:lpstr>
      <vt:lpstr>第三章</vt:lpstr>
      <vt:lpstr>第四章</vt:lpstr>
      <vt:lpstr>第五章</vt:lpstr>
      <vt:lpstr>112年學海計畫說明會</vt:lpstr>
      <vt:lpstr>什麼是學海?</vt:lpstr>
      <vt:lpstr>學海計畫補助類型</vt:lpstr>
      <vt:lpstr>109年-111年學海計畫統計表</vt:lpstr>
      <vt:lpstr>補助對象</vt:lpstr>
      <vt:lpstr>補助期限及額度</vt:lpstr>
      <vt:lpstr>補助期限及額度</vt:lpstr>
      <vt:lpstr>申請資格</vt:lpstr>
      <vt:lpstr>學海飛颺／學海惜珠申請資格</vt:lpstr>
      <vt:lpstr>PowerPoint 簡報</vt:lpstr>
      <vt:lpstr>學海築夢／新南向學海築夢申請資格</vt:lpstr>
      <vt:lpstr>PowerPoint 簡報</vt:lpstr>
      <vt:lpstr>獲獎注意事項</vt:lpstr>
      <vt:lpstr>獲獎生注意事項</vt:lpstr>
      <vt:lpstr>溫馨小叮嚀</vt:lpstr>
      <vt:lpstr>溫馨小叮嚀</vt:lpstr>
      <vt:lpstr>心得分享 + Q &amp; 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YANG</dc:creator>
  <cp:lastModifiedBy>user</cp:lastModifiedBy>
  <cp:revision>285</cp:revision>
  <cp:lastPrinted>2019-09-12T07:30:41Z</cp:lastPrinted>
  <dcterms:created xsi:type="dcterms:W3CDTF">2016-03-17T09:56:44Z</dcterms:created>
  <dcterms:modified xsi:type="dcterms:W3CDTF">2022-09-26T08:10:04Z</dcterms:modified>
</cp:coreProperties>
</file>